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23" r:id="rId2"/>
  </p:sldMasterIdLst>
  <p:notesMasterIdLst>
    <p:notesMasterId r:id="rId87"/>
  </p:notesMasterIdLst>
  <p:handoutMasterIdLst>
    <p:handoutMasterId r:id="rId88"/>
  </p:handoutMasterIdLst>
  <p:sldIdLst>
    <p:sldId id="256" r:id="rId3"/>
    <p:sldId id="257" r:id="rId4"/>
    <p:sldId id="280" r:id="rId5"/>
    <p:sldId id="334" r:id="rId6"/>
    <p:sldId id="263" r:id="rId7"/>
    <p:sldId id="283" r:id="rId8"/>
    <p:sldId id="264" r:id="rId9"/>
    <p:sldId id="265" r:id="rId10"/>
    <p:sldId id="267" r:id="rId11"/>
    <p:sldId id="335" r:id="rId12"/>
    <p:sldId id="272" r:id="rId13"/>
    <p:sldId id="273" r:id="rId14"/>
    <p:sldId id="275" r:id="rId15"/>
    <p:sldId id="276" r:id="rId16"/>
    <p:sldId id="269" r:id="rId17"/>
    <p:sldId id="281" r:id="rId18"/>
    <p:sldId id="282" r:id="rId19"/>
    <p:sldId id="286" r:id="rId20"/>
    <p:sldId id="333" r:id="rId21"/>
    <p:sldId id="332" r:id="rId22"/>
    <p:sldId id="284" r:id="rId23"/>
    <p:sldId id="285" r:id="rId24"/>
    <p:sldId id="279" r:id="rId25"/>
    <p:sldId id="288" r:id="rId26"/>
    <p:sldId id="289" r:id="rId27"/>
    <p:sldId id="291" r:id="rId28"/>
    <p:sldId id="300" r:id="rId29"/>
    <p:sldId id="301" r:id="rId30"/>
    <p:sldId id="294" r:id="rId31"/>
    <p:sldId id="305" r:id="rId32"/>
    <p:sldId id="304" r:id="rId33"/>
    <p:sldId id="293" r:id="rId34"/>
    <p:sldId id="306" r:id="rId35"/>
    <p:sldId id="307" r:id="rId36"/>
    <p:sldId id="341" r:id="rId37"/>
    <p:sldId id="342" r:id="rId38"/>
    <p:sldId id="309" r:id="rId39"/>
    <p:sldId id="311" r:id="rId40"/>
    <p:sldId id="312" r:id="rId41"/>
    <p:sldId id="310" r:id="rId42"/>
    <p:sldId id="340" r:id="rId43"/>
    <p:sldId id="303" r:id="rId44"/>
    <p:sldId id="299" r:id="rId45"/>
    <p:sldId id="292" r:id="rId46"/>
    <p:sldId id="308" r:id="rId47"/>
    <p:sldId id="302" r:id="rId48"/>
    <p:sldId id="295" r:id="rId49"/>
    <p:sldId id="338" r:id="rId50"/>
    <p:sldId id="296" r:id="rId51"/>
    <p:sldId id="336" r:id="rId52"/>
    <p:sldId id="337" r:id="rId53"/>
    <p:sldId id="297" r:id="rId54"/>
    <p:sldId id="343" r:id="rId55"/>
    <p:sldId id="344" r:id="rId56"/>
    <p:sldId id="348" r:id="rId57"/>
    <p:sldId id="349" r:id="rId58"/>
    <p:sldId id="347" r:id="rId59"/>
    <p:sldId id="363" r:id="rId60"/>
    <p:sldId id="323" r:id="rId61"/>
    <p:sldId id="352" r:id="rId62"/>
    <p:sldId id="353" r:id="rId63"/>
    <p:sldId id="318" r:id="rId64"/>
    <p:sldId id="365" r:id="rId65"/>
    <p:sldId id="366" r:id="rId66"/>
    <p:sldId id="351" r:id="rId67"/>
    <p:sldId id="358" r:id="rId68"/>
    <p:sldId id="359" r:id="rId69"/>
    <p:sldId id="360" r:id="rId70"/>
    <p:sldId id="361" r:id="rId71"/>
    <p:sldId id="362" r:id="rId72"/>
    <p:sldId id="371" r:id="rId73"/>
    <p:sldId id="357" r:id="rId74"/>
    <p:sldId id="354" r:id="rId75"/>
    <p:sldId id="355" r:id="rId76"/>
    <p:sldId id="364" r:id="rId77"/>
    <p:sldId id="356" r:id="rId78"/>
    <p:sldId id="320" r:id="rId79"/>
    <p:sldId id="367" r:id="rId80"/>
    <p:sldId id="298" r:id="rId81"/>
    <p:sldId id="326" r:id="rId82"/>
    <p:sldId id="327" r:id="rId83"/>
    <p:sldId id="369" r:id="rId84"/>
    <p:sldId id="329" r:id="rId85"/>
    <p:sldId id="287" r:id="rId86"/>
  </p:sldIdLst>
  <p:sldSz cx="13439775" cy="7559675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rique Royo" initials="ER" lastIdx="1" clrIdx="0">
    <p:extLst>
      <p:ext uri="{19B8F6BF-5375-455C-9EA6-DF929625EA0E}">
        <p15:presenceInfo xmlns:p15="http://schemas.microsoft.com/office/powerpoint/2012/main" userId="6995da72f917f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D88BFF"/>
    <a:srgbClr val="CC66FF"/>
    <a:srgbClr val="F8D4E7"/>
    <a:srgbClr val="DCC1F7"/>
    <a:srgbClr val="F2F3C5"/>
    <a:srgbClr val="FFCC99"/>
    <a:srgbClr val="FFCCFF"/>
    <a:srgbClr val="E8C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commentAuthors" Target="commentAuthor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CCC74-181E-46F0-8209-DD977CF81A1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F7268D8E-809B-4244-ABF3-23444D6D3534}">
      <dgm:prSet phldrT="[Texto]" custT="1"/>
      <dgm:spPr/>
      <dgm:t>
        <a:bodyPr/>
        <a:lstStyle/>
        <a:p>
          <a:r>
            <a:rPr lang="es-ES" sz="1400" b="1" dirty="0"/>
            <a:t>con_marcos.html</a:t>
          </a:r>
        </a:p>
      </dgm:t>
    </dgm:pt>
    <dgm:pt modelId="{B9428F43-35EB-47BC-9EE4-E314A3C638E8}" type="parTrans" cxnId="{02B5FB15-FE81-407A-A5BC-17E5BDA3D0BC}">
      <dgm:prSet/>
      <dgm:spPr/>
      <dgm:t>
        <a:bodyPr/>
        <a:lstStyle/>
        <a:p>
          <a:endParaRPr lang="es-ES"/>
        </a:p>
      </dgm:t>
    </dgm:pt>
    <dgm:pt modelId="{4BB016FA-447D-4169-A01D-B60C0F190E6F}" type="sibTrans" cxnId="{02B5FB15-FE81-407A-A5BC-17E5BDA3D0BC}">
      <dgm:prSet/>
      <dgm:spPr/>
      <dgm:t>
        <a:bodyPr/>
        <a:lstStyle/>
        <a:p>
          <a:endParaRPr lang="es-ES"/>
        </a:p>
      </dgm:t>
    </dgm:pt>
    <dgm:pt modelId="{E35538BB-FFA7-4792-9312-1D0B14A95FF9}" type="asst">
      <dgm:prSet phldrT="[Texto]" custT="1"/>
      <dgm:spPr/>
      <dgm:t>
        <a:bodyPr/>
        <a:lstStyle/>
        <a:p>
          <a:r>
            <a:rPr lang="es-ES" sz="1400" b="1" dirty="0"/>
            <a:t>menu.html</a:t>
          </a:r>
        </a:p>
      </dgm:t>
    </dgm:pt>
    <dgm:pt modelId="{6D0B1F17-D09B-4401-9712-ED7A02980458}" type="parTrans" cxnId="{F8958478-1B8C-4C03-8B77-764BE62E1993}">
      <dgm:prSet/>
      <dgm:spPr/>
      <dgm:t>
        <a:bodyPr/>
        <a:lstStyle/>
        <a:p>
          <a:endParaRPr lang="es-ES"/>
        </a:p>
      </dgm:t>
    </dgm:pt>
    <dgm:pt modelId="{49C91DF0-5F40-4EEC-A47F-2059E92BE650}" type="sibTrans" cxnId="{F8958478-1B8C-4C03-8B77-764BE62E1993}">
      <dgm:prSet/>
      <dgm:spPr/>
      <dgm:t>
        <a:bodyPr/>
        <a:lstStyle/>
        <a:p>
          <a:endParaRPr lang="es-ES"/>
        </a:p>
      </dgm:t>
    </dgm:pt>
    <dgm:pt modelId="{3B32144F-5281-4555-A934-DE0F748CF1B2}">
      <dgm:prSet phldrT="[Texto]" custT="1"/>
      <dgm:spPr/>
      <dgm:t>
        <a:bodyPr/>
        <a:lstStyle/>
        <a:p>
          <a:r>
            <a:rPr lang="es-ES" sz="1400" b="1" dirty="0"/>
            <a:t>formulario.html</a:t>
          </a:r>
        </a:p>
      </dgm:t>
    </dgm:pt>
    <dgm:pt modelId="{86DD2B71-0375-4544-AFDC-86AA6A593D13}" type="parTrans" cxnId="{2C8C1573-61FA-42FF-A185-36F98505CEE8}">
      <dgm:prSet/>
      <dgm:spPr/>
      <dgm:t>
        <a:bodyPr/>
        <a:lstStyle/>
        <a:p>
          <a:endParaRPr lang="es-ES"/>
        </a:p>
      </dgm:t>
    </dgm:pt>
    <dgm:pt modelId="{B3AF8648-C230-46D7-8A7D-058C4DECD0C8}" type="sibTrans" cxnId="{2C8C1573-61FA-42FF-A185-36F98505CEE8}">
      <dgm:prSet/>
      <dgm:spPr/>
      <dgm:t>
        <a:bodyPr/>
        <a:lstStyle/>
        <a:p>
          <a:endParaRPr lang="es-ES"/>
        </a:p>
      </dgm:t>
    </dgm:pt>
    <dgm:pt modelId="{9BEB3852-BE48-4DDF-B40E-F05B16DF99EF}" type="pres">
      <dgm:prSet presAssocID="{FF9CCC74-181E-46F0-8209-DD977CF81A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C7416-CAE6-4CF6-8DB6-68C39BC19EEF}" type="pres">
      <dgm:prSet presAssocID="{F7268D8E-809B-4244-ABF3-23444D6D3534}" presName="hierRoot1" presStyleCnt="0"/>
      <dgm:spPr/>
    </dgm:pt>
    <dgm:pt modelId="{0C090AE8-9855-4248-87C0-6B1BCE24BCED}" type="pres">
      <dgm:prSet presAssocID="{F7268D8E-809B-4244-ABF3-23444D6D3534}" presName="composite" presStyleCnt="0"/>
      <dgm:spPr/>
    </dgm:pt>
    <dgm:pt modelId="{ADE12359-12C1-46D3-B384-75EA03A6C24B}" type="pres">
      <dgm:prSet presAssocID="{F7268D8E-809B-4244-ABF3-23444D6D3534}" presName="background" presStyleLbl="node0" presStyleIdx="0" presStyleCnt="1"/>
      <dgm:spPr/>
    </dgm:pt>
    <dgm:pt modelId="{6E345DE2-311D-4ECC-B739-E15074A1B50D}" type="pres">
      <dgm:prSet presAssocID="{F7268D8E-809B-4244-ABF3-23444D6D3534}" presName="text" presStyleLbl="fgAcc0" presStyleIdx="0" presStyleCnt="1" custScaleX="147964" custScaleY="33830">
        <dgm:presLayoutVars>
          <dgm:chPref val="3"/>
        </dgm:presLayoutVars>
      </dgm:prSet>
      <dgm:spPr/>
    </dgm:pt>
    <dgm:pt modelId="{96B28C52-013D-469C-A49F-92DCBA38DE32}" type="pres">
      <dgm:prSet presAssocID="{F7268D8E-809B-4244-ABF3-23444D6D3534}" presName="hierChild2" presStyleCnt="0"/>
      <dgm:spPr/>
    </dgm:pt>
    <dgm:pt modelId="{006C3FAA-F049-4C50-9C15-D22782B30429}" type="pres">
      <dgm:prSet presAssocID="{6D0B1F17-D09B-4401-9712-ED7A02980458}" presName="Name10" presStyleLbl="parChTrans1D2" presStyleIdx="0" presStyleCnt="2"/>
      <dgm:spPr/>
    </dgm:pt>
    <dgm:pt modelId="{EBBE0947-B0D7-418B-BD8D-8553CB230DDC}" type="pres">
      <dgm:prSet presAssocID="{E35538BB-FFA7-4792-9312-1D0B14A95FF9}" presName="hierRoot2" presStyleCnt="0"/>
      <dgm:spPr/>
    </dgm:pt>
    <dgm:pt modelId="{46370CB8-8295-48C9-8281-A1B1EB677DBB}" type="pres">
      <dgm:prSet presAssocID="{E35538BB-FFA7-4792-9312-1D0B14A95FF9}" presName="composite2" presStyleCnt="0"/>
      <dgm:spPr/>
    </dgm:pt>
    <dgm:pt modelId="{E554458D-D4FC-44CF-BA53-5FD487E7EBB0}" type="pres">
      <dgm:prSet presAssocID="{E35538BB-FFA7-4792-9312-1D0B14A95FF9}" presName="background2" presStyleLbl="asst1" presStyleIdx="0" presStyleCnt="1"/>
      <dgm:spPr/>
    </dgm:pt>
    <dgm:pt modelId="{2D5752CF-F774-41D1-886B-25EC5B049652}" type="pres">
      <dgm:prSet presAssocID="{E35538BB-FFA7-4792-9312-1D0B14A95FF9}" presName="text2" presStyleLbl="fgAcc2" presStyleIdx="0" presStyleCnt="2" custScaleX="113078" custScaleY="33628">
        <dgm:presLayoutVars>
          <dgm:chPref val="3"/>
        </dgm:presLayoutVars>
      </dgm:prSet>
      <dgm:spPr/>
    </dgm:pt>
    <dgm:pt modelId="{A72B4080-26DA-4C69-B5CF-E96D6303B15C}" type="pres">
      <dgm:prSet presAssocID="{E35538BB-FFA7-4792-9312-1D0B14A95FF9}" presName="hierChild3" presStyleCnt="0"/>
      <dgm:spPr/>
    </dgm:pt>
    <dgm:pt modelId="{00D5C98F-EB2E-4625-9CA9-64FFA33D43FD}" type="pres">
      <dgm:prSet presAssocID="{86DD2B71-0375-4544-AFDC-86AA6A593D13}" presName="Name10" presStyleLbl="parChTrans1D2" presStyleIdx="1" presStyleCnt="2"/>
      <dgm:spPr/>
    </dgm:pt>
    <dgm:pt modelId="{F58D5756-7C35-4151-AEDB-B1B80AEE6559}" type="pres">
      <dgm:prSet presAssocID="{3B32144F-5281-4555-A934-DE0F748CF1B2}" presName="hierRoot2" presStyleCnt="0"/>
      <dgm:spPr/>
    </dgm:pt>
    <dgm:pt modelId="{2833799A-E331-4237-920B-4340E23A4A5B}" type="pres">
      <dgm:prSet presAssocID="{3B32144F-5281-4555-A934-DE0F748CF1B2}" presName="composite2" presStyleCnt="0"/>
      <dgm:spPr/>
    </dgm:pt>
    <dgm:pt modelId="{7E8A7C59-AC50-4429-85AB-15C2AB2A5D1B}" type="pres">
      <dgm:prSet presAssocID="{3B32144F-5281-4555-A934-DE0F748CF1B2}" presName="background2" presStyleLbl="node2" presStyleIdx="0" presStyleCnt="1"/>
      <dgm:spPr/>
    </dgm:pt>
    <dgm:pt modelId="{87C6B48F-E77F-46C3-9043-03976BD68266}" type="pres">
      <dgm:prSet presAssocID="{3B32144F-5281-4555-A934-DE0F748CF1B2}" presName="text2" presStyleLbl="fgAcc2" presStyleIdx="1" presStyleCnt="2" custScaleX="120828" custScaleY="33821">
        <dgm:presLayoutVars>
          <dgm:chPref val="3"/>
        </dgm:presLayoutVars>
      </dgm:prSet>
      <dgm:spPr/>
    </dgm:pt>
    <dgm:pt modelId="{115E96B0-6AF2-4ADE-A947-D1D2AD6816EF}" type="pres">
      <dgm:prSet presAssocID="{3B32144F-5281-4555-A934-DE0F748CF1B2}" presName="hierChild3" presStyleCnt="0"/>
      <dgm:spPr/>
    </dgm:pt>
  </dgm:ptLst>
  <dgm:cxnLst>
    <dgm:cxn modelId="{21A09E03-7C40-4AF0-8B31-9811A89BB9D2}" type="presOf" srcId="{FF9CCC74-181E-46F0-8209-DD977CF81A1F}" destId="{9BEB3852-BE48-4DDF-B40E-F05B16DF99EF}" srcOrd="0" destOrd="0" presId="urn:microsoft.com/office/officeart/2005/8/layout/hierarchy1"/>
    <dgm:cxn modelId="{02B5FB15-FE81-407A-A5BC-17E5BDA3D0BC}" srcId="{FF9CCC74-181E-46F0-8209-DD977CF81A1F}" destId="{F7268D8E-809B-4244-ABF3-23444D6D3534}" srcOrd="0" destOrd="0" parTransId="{B9428F43-35EB-47BC-9EE4-E314A3C638E8}" sibTransId="{4BB016FA-447D-4169-A01D-B60C0F190E6F}"/>
    <dgm:cxn modelId="{38191E4F-F253-469D-B012-4A0CCA2A604F}" type="presOf" srcId="{E35538BB-FFA7-4792-9312-1D0B14A95FF9}" destId="{2D5752CF-F774-41D1-886B-25EC5B049652}" srcOrd="0" destOrd="0" presId="urn:microsoft.com/office/officeart/2005/8/layout/hierarchy1"/>
    <dgm:cxn modelId="{2C8C1573-61FA-42FF-A185-36F98505CEE8}" srcId="{F7268D8E-809B-4244-ABF3-23444D6D3534}" destId="{3B32144F-5281-4555-A934-DE0F748CF1B2}" srcOrd="1" destOrd="0" parTransId="{86DD2B71-0375-4544-AFDC-86AA6A593D13}" sibTransId="{B3AF8648-C230-46D7-8A7D-058C4DECD0C8}"/>
    <dgm:cxn modelId="{F8958478-1B8C-4C03-8B77-764BE62E1993}" srcId="{F7268D8E-809B-4244-ABF3-23444D6D3534}" destId="{E35538BB-FFA7-4792-9312-1D0B14A95FF9}" srcOrd="0" destOrd="0" parTransId="{6D0B1F17-D09B-4401-9712-ED7A02980458}" sibTransId="{49C91DF0-5F40-4EEC-A47F-2059E92BE650}"/>
    <dgm:cxn modelId="{E4B748A9-01E6-4D9D-AC07-8EE6CA425B3F}" type="presOf" srcId="{F7268D8E-809B-4244-ABF3-23444D6D3534}" destId="{6E345DE2-311D-4ECC-B739-E15074A1B50D}" srcOrd="0" destOrd="0" presId="urn:microsoft.com/office/officeart/2005/8/layout/hierarchy1"/>
    <dgm:cxn modelId="{84449BE9-5D72-4D78-B72D-D96DB4E87524}" type="presOf" srcId="{86DD2B71-0375-4544-AFDC-86AA6A593D13}" destId="{00D5C98F-EB2E-4625-9CA9-64FFA33D43FD}" srcOrd="0" destOrd="0" presId="urn:microsoft.com/office/officeart/2005/8/layout/hierarchy1"/>
    <dgm:cxn modelId="{3D9BEFEB-1F7F-41ED-A650-863DC869D311}" type="presOf" srcId="{3B32144F-5281-4555-A934-DE0F748CF1B2}" destId="{87C6B48F-E77F-46C3-9043-03976BD68266}" srcOrd="0" destOrd="0" presId="urn:microsoft.com/office/officeart/2005/8/layout/hierarchy1"/>
    <dgm:cxn modelId="{36128AF9-6D8D-4014-AA8F-875D47621E16}" type="presOf" srcId="{6D0B1F17-D09B-4401-9712-ED7A02980458}" destId="{006C3FAA-F049-4C50-9C15-D22782B30429}" srcOrd="0" destOrd="0" presId="urn:microsoft.com/office/officeart/2005/8/layout/hierarchy1"/>
    <dgm:cxn modelId="{A97403A2-01CF-4711-9B47-DF70CA7807D7}" type="presParOf" srcId="{9BEB3852-BE48-4DDF-B40E-F05B16DF99EF}" destId="{173C7416-CAE6-4CF6-8DB6-68C39BC19EEF}" srcOrd="0" destOrd="0" presId="urn:microsoft.com/office/officeart/2005/8/layout/hierarchy1"/>
    <dgm:cxn modelId="{0F820417-39D0-4806-8BA4-D071BCBB09A9}" type="presParOf" srcId="{173C7416-CAE6-4CF6-8DB6-68C39BC19EEF}" destId="{0C090AE8-9855-4248-87C0-6B1BCE24BCED}" srcOrd="0" destOrd="0" presId="urn:microsoft.com/office/officeart/2005/8/layout/hierarchy1"/>
    <dgm:cxn modelId="{C1A10747-DB65-42C8-BF20-3E4EA795B8C4}" type="presParOf" srcId="{0C090AE8-9855-4248-87C0-6B1BCE24BCED}" destId="{ADE12359-12C1-46D3-B384-75EA03A6C24B}" srcOrd="0" destOrd="0" presId="urn:microsoft.com/office/officeart/2005/8/layout/hierarchy1"/>
    <dgm:cxn modelId="{BA6F957D-D8EA-49F3-89A0-958BC38FA7FE}" type="presParOf" srcId="{0C090AE8-9855-4248-87C0-6B1BCE24BCED}" destId="{6E345DE2-311D-4ECC-B739-E15074A1B50D}" srcOrd="1" destOrd="0" presId="urn:microsoft.com/office/officeart/2005/8/layout/hierarchy1"/>
    <dgm:cxn modelId="{EE3EDEE2-0E13-4661-9946-9F279672075B}" type="presParOf" srcId="{173C7416-CAE6-4CF6-8DB6-68C39BC19EEF}" destId="{96B28C52-013D-469C-A49F-92DCBA38DE32}" srcOrd="1" destOrd="0" presId="urn:microsoft.com/office/officeart/2005/8/layout/hierarchy1"/>
    <dgm:cxn modelId="{A064116B-D38D-42CF-A05B-0CFEC0294493}" type="presParOf" srcId="{96B28C52-013D-469C-A49F-92DCBA38DE32}" destId="{006C3FAA-F049-4C50-9C15-D22782B30429}" srcOrd="0" destOrd="0" presId="urn:microsoft.com/office/officeart/2005/8/layout/hierarchy1"/>
    <dgm:cxn modelId="{094BB4E8-02A5-4ED4-A68A-BEE3972AB531}" type="presParOf" srcId="{96B28C52-013D-469C-A49F-92DCBA38DE32}" destId="{EBBE0947-B0D7-418B-BD8D-8553CB230DDC}" srcOrd="1" destOrd="0" presId="urn:microsoft.com/office/officeart/2005/8/layout/hierarchy1"/>
    <dgm:cxn modelId="{47276822-724C-467E-B354-48519A83AEA3}" type="presParOf" srcId="{EBBE0947-B0D7-418B-BD8D-8553CB230DDC}" destId="{46370CB8-8295-48C9-8281-A1B1EB677DBB}" srcOrd="0" destOrd="0" presId="urn:microsoft.com/office/officeart/2005/8/layout/hierarchy1"/>
    <dgm:cxn modelId="{7270CD34-2D58-4CDB-951A-7FE1FDF928A6}" type="presParOf" srcId="{46370CB8-8295-48C9-8281-A1B1EB677DBB}" destId="{E554458D-D4FC-44CF-BA53-5FD487E7EBB0}" srcOrd="0" destOrd="0" presId="urn:microsoft.com/office/officeart/2005/8/layout/hierarchy1"/>
    <dgm:cxn modelId="{71E464D1-B024-4653-B06D-24075CCE1EBA}" type="presParOf" srcId="{46370CB8-8295-48C9-8281-A1B1EB677DBB}" destId="{2D5752CF-F774-41D1-886B-25EC5B049652}" srcOrd="1" destOrd="0" presId="urn:microsoft.com/office/officeart/2005/8/layout/hierarchy1"/>
    <dgm:cxn modelId="{900A4207-D563-4944-9E5B-3EE5786170B0}" type="presParOf" srcId="{EBBE0947-B0D7-418B-BD8D-8553CB230DDC}" destId="{A72B4080-26DA-4C69-B5CF-E96D6303B15C}" srcOrd="1" destOrd="0" presId="urn:microsoft.com/office/officeart/2005/8/layout/hierarchy1"/>
    <dgm:cxn modelId="{4FED3A19-7F6D-4F8A-96FC-C88679BC4657}" type="presParOf" srcId="{96B28C52-013D-469C-A49F-92DCBA38DE32}" destId="{00D5C98F-EB2E-4625-9CA9-64FFA33D43FD}" srcOrd="2" destOrd="0" presId="urn:microsoft.com/office/officeart/2005/8/layout/hierarchy1"/>
    <dgm:cxn modelId="{1926CD8B-785E-437D-A565-B1801B69215C}" type="presParOf" srcId="{96B28C52-013D-469C-A49F-92DCBA38DE32}" destId="{F58D5756-7C35-4151-AEDB-B1B80AEE6559}" srcOrd="3" destOrd="0" presId="urn:microsoft.com/office/officeart/2005/8/layout/hierarchy1"/>
    <dgm:cxn modelId="{68FD9BBF-04A7-4337-A378-8EEF53A747D5}" type="presParOf" srcId="{F58D5756-7C35-4151-AEDB-B1B80AEE6559}" destId="{2833799A-E331-4237-920B-4340E23A4A5B}" srcOrd="0" destOrd="0" presId="urn:microsoft.com/office/officeart/2005/8/layout/hierarchy1"/>
    <dgm:cxn modelId="{BF6C58B7-8838-401E-BD5A-6EAC8991076E}" type="presParOf" srcId="{2833799A-E331-4237-920B-4340E23A4A5B}" destId="{7E8A7C59-AC50-4429-85AB-15C2AB2A5D1B}" srcOrd="0" destOrd="0" presId="urn:microsoft.com/office/officeart/2005/8/layout/hierarchy1"/>
    <dgm:cxn modelId="{23746A17-3468-4346-8201-0C93D36C2445}" type="presParOf" srcId="{2833799A-E331-4237-920B-4340E23A4A5B}" destId="{87C6B48F-E77F-46C3-9043-03976BD68266}" srcOrd="1" destOrd="0" presId="urn:microsoft.com/office/officeart/2005/8/layout/hierarchy1"/>
    <dgm:cxn modelId="{411BDB65-4463-4073-A034-9D773B5D05A6}" type="presParOf" srcId="{F58D5756-7C35-4151-AEDB-B1B80AEE6559}" destId="{115E96B0-6AF2-4ADE-A947-D1D2AD6816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CCC74-181E-46F0-8209-DD977CF81A1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F7268D8E-809B-4244-ABF3-23444D6D3534}">
      <dgm:prSet phldrT="[Texto]" custT="1"/>
      <dgm:spPr/>
      <dgm:t>
        <a:bodyPr/>
        <a:lstStyle/>
        <a:p>
          <a:r>
            <a:rPr lang="es-ES" sz="1400" b="1" dirty="0"/>
            <a:t>con_marcos.html</a:t>
          </a:r>
        </a:p>
      </dgm:t>
    </dgm:pt>
    <dgm:pt modelId="{B9428F43-35EB-47BC-9EE4-E314A3C638E8}" type="parTrans" cxnId="{02B5FB15-FE81-407A-A5BC-17E5BDA3D0BC}">
      <dgm:prSet/>
      <dgm:spPr/>
      <dgm:t>
        <a:bodyPr/>
        <a:lstStyle/>
        <a:p>
          <a:endParaRPr lang="es-ES"/>
        </a:p>
      </dgm:t>
    </dgm:pt>
    <dgm:pt modelId="{4BB016FA-447D-4169-A01D-B60C0F190E6F}" type="sibTrans" cxnId="{02B5FB15-FE81-407A-A5BC-17E5BDA3D0BC}">
      <dgm:prSet/>
      <dgm:spPr/>
      <dgm:t>
        <a:bodyPr/>
        <a:lstStyle/>
        <a:p>
          <a:endParaRPr lang="es-ES"/>
        </a:p>
      </dgm:t>
    </dgm:pt>
    <dgm:pt modelId="{E35538BB-FFA7-4792-9312-1D0B14A95FF9}" type="asst">
      <dgm:prSet phldrT="[Texto]" custT="1"/>
      <dgm:spPr/>
      <dgm:t>
        <a:bodyPr/>
        <a:lstStyle/>
        <a:p>
          <a:r>
            <a:rPr lang="es-ES" sz="1400" b="1" dirty="0"/>
            <a:t>menu.html</a:t>
          </a:r>
        </a:p>
      </dgm:t>
    </dgm:pt>
    <dgm:pt modelId="{6D0B1F17-D09B-4401-9712-ED7A02980458}" type="parTrans" cxnId="{F8958478-1B8C-4C03-8B77-764BE62E1993}">
      <dgm:prSet/>
      <dgm:spPr/>
      <dgm:t>
        <a:bodyPr/>
        <a:lstStyle/>
        <a:p>
          <a:endParaRPr lang="es-ES"/>
        </a:p>
      </dgm:t>
    </dgm:pt>
    <dgm:pt modelId="{49C91DF0-5F40-4EEC-A47F-2059E92BE650}" type="sibTrans" cxnId="{F8958478-1B8C-4C03-8B77-764BE62E1993}">
      <dgm:prSet/>
      <dgm:spPr/>
      <dgm:t>
        <a:bodyPr/>
        <a:lstStyle/>
        <a:p>
          <a:endParaRPr lang="es-ES"/>
        </a:p>
      </dgm:t>
    </dgm:pt>
    <dgm:pt modelId="{3B32144F-5281-4555-A934-DE0F748CF1B2}">
      <dgm:prSet phldrT="[Texto]" custT="1"/>
      <dgm:spPr/>
      <dgm:t>
        <a:bodyPr/>
        <a:lstStyle/>
        <a:p>
          <a:r>
            <a:rPr lang="es-ES" sz="1400" b="1" dirty="0" err="1"/>
            <a:t>saluda.php</a:t>
          </a:r>
          <a:endParaRPr lang="es-ES" sz="1400" b="1" dirty="0"/>
        </a:p>
      </dgm:t>
    </dgm:pt>
    <dgm:pt modelId="{86DD2B71-0375-4544-AFDC-86AA6A593D13}" type="parTrans" cxnId="{2C8C1573-61FA-42FF-A185-36F98505CEE8}">
      <dgm:prSet/>
      <dgm:spPr/>
      <dgm:t>
        <a:bodyPr/>
        <a:lstStyle/>
        <a:p>
          <a:endParaRPr lang="es-ES"/>
        </a:p>
      </dgm:t>
    </dgm:pt>
    <dgm:pt modelId="{B3AF8648-C230-46D7-8A7D-058C4DECD0C8}" type="sibTrans" cxnId="{2C8C1573-61FA-42FF-A185-36F98505CEE8}">
      <dgm:prSet/>
      <dgm:spPr/>
      <dgm:t>
        <a:bodyPr/>
        <a:lstStyle/>
        <a:p>
          <a:endParaRPr lang="es-ES"/>
        </a:p>
      </dgm:t>
    </dgm:pt>
    <dgm:pt modelId="{9BEB3852-BE48-4DDF-B40E-F05B16DF99EF}" type="pres">
      <dgm:prSet presAssocID="{FF9CCC74-181E-46F0-8209-DD977CF81A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C7416-CAE6-4CF6-8DB6-68C39BC19EEF}" type="pres">
      <dgm:prSet presAssocID="{F7268D8E-809B-4244-ABF3-23444D6D3534}" presName="hierRoot1" presStyleCnt="0"/>
      <dgm:spPr/>
    </dgm:pt>
    <dgm:pt modelId="{0C090AE8-9855-4248-87C0-6B1BCE24BCED}" type="pres">
      <dgm:prSet presAssocID="{F7268D8E-809B-4244-ABF3-23444D6D3534}" presName="composite" presStyleCnt="0"/>
      <dgm:spPr/>
    </dgm:pt>
    <dgm:pt modelId="{ADE12359-12C1-46D3-B384-75EA03A6C24B}" type="pres">
      <dgm:prSet presAssocID="{F7268D8E-809B-4244-ABF3-23444D6D3534}" presName="background" presStyleLbl="node0" presStyleIdx="0" presStyleCnt="1"/>
      <dgm:spPr/>
    </dgm:pt>
    <dgm:pt modelId="{6E345DE2-311D-4ECC-B739-E15074A1B50D}" type="pres">
      <dgm:prSet presAssocID="{F7268D8E-809B-4244-ABF3-23444D6D3534}" presName="text" presStyleLbl="fgAcc0" presStyleIdx="0" presStyleCnt="1" custScaleX="147964" custScaleY="33830">
        <dgm:presLayoutVars>
          <dgm:chPref val="3"/>
        </dgm:presLayoutVars>
      </dgm:prSet>
      <dgm:spPr/>
    </dgm:pt>
    <dgm:pt modelId="{96B28C52-013D-469C-A49F-92DCBA38DE32}" type="pres">
      <dgm:prSet presAssocID="{F7268D8E-809B-4244-ABF3-23444D6D3534}" presName="hierChild2" presStyleCnt="0"/>
      <dgm:spPr/>
    </dgm:pt>
    <dgm:pt modelId="{006C3FAA-F049-4C50-9C15-D22782B30429}" type="pres">
      <dgm:prSet presAssocID="{6D0B1F17-D09B-4401-9712-ED7A02980458}" presName="Name10" presStyleLbl="parChTrans1D2" presStyleIdx="0" presStyleCnt="2"/>
      <dgm:spPr/>
    </dgm:pt>
    <dgm:pt modelId="{EBBE0947-B0D7-418B-BD8D-8553CB230DDC}" type="pres">
      <dgm:prSet presAssocID="{E35538BB-FFA7-4792-9312-1D0B14A95FF9}" presName="hierRoot2" presStyleCnt="0"/>
      <dgm:spPr/>
    </dgm:pt>
    <dgm:pt modelId="{46370CB8-8295-48C9-8281-A1B1EB677DBB}" type="pres">
      <dgm:prSet presAssocID="{E35538BB-FFA7-4792-9312-1D0B14A95FF9}" presName="composite2" presStyleCnt="0"/>
      <dgm:spPr/>
    </dgm:pt>
    <dgm:pt modelId="{E554458D-D4FC-44CF-BA53-5FD487E7EBB0}" type="pres">
      <dgm:prSet presAssocID="{E35538BB-FFA7-4792-9312-1D0B14A95FF9}" presName="background2" presStyleLbl="asst1" presStyleIdx="0" presStyleCnt="1"/>
      <dgm:spPr/>
    </dgm:pt>
    <dgm:pt modelId="{2D5752CF-F774-41D1-886B-25EC5B049652}" type="pres">
      <dgm:prSet presAssocID="{E35538BB-FFA7-4792-9312-1D0B14A95FF9}" presName="text2" presStyleLbl="fgAcc2" presStyleIdx="0" presStyleCnt="2" custScaleX="113078" custScaleY="33628">
        <dgm:presLayoutVars>
          <dgm:chPref val="3"/>
        </dgm:presLayoutVars>
      </dgm:prSet>
      <dgm:spPr/>
    </dgm:pt>
    <dgm:pt modelId="{A72B4080-26DA-4C69-B5CF-E96D6303B15C}" type="pres">
      <dgm:prSet presAssocID="{E35538BB-FFA7-4792-9312-1D0B14A95FF9}" presName="hierChild3" presStyleCnt="0"/>
      <dgm:spPr/>
    </dgm:pt>
    <dgm:pt modelId="{00D5C98F-EB2E-4625-9CA9-64FFA33D43FD}" type="pres">
      <dgm:prSet presAssocID="{86DD2B71-0375-4544-AFDC-86AA6A593D13}" presName="Name10" presStyleLbl="parChTrans1D2" presStyleIdx="1" presStyleCnt="2"/>
      <dgm:spPr/>
    </dgm:pt>
    <dgm:pt modelId="{F58D5756-7C35-4151-AEDB-B1B80AEE6559}" type="pres">
      <dgm:prSet presAssocID="{3B32144F-5281-4555-A934-DE0F748CF1B2}" presName="hierRoot2" presStyleCnt="0"/>
      <dgm:spPr/>
    </dgm:pt>
    <dgm:pt modelId="{2833799A-E331-4237-920B-4340E23A4A5B}" type="pres">
      <dgm:prSet presAssocID="{3B32144F-5281-4555-A934-DE0F748CF1B2}" presName="composite2" presStyleCnt="0"/>
      <dgm:spPr/>
    </dgm:pt>
    <dgm:pt modelId="{7E8A7C59-AC50-4429-85AB-15C2AB2A5D1B}" type="pres">
      <dgm:prSet presAssocID="{3B32144F-5281-4555-A934-DE0F748CF1B2}" presName="background2" presStyleLbl="node2" presStyleIdx="0" presStyleCnt="1"/>
      <dgm:spPr/>
    </dgm:pt>
    <dgm:pt modelId="{87C6B48F-E77F-46C3-9043-03976BD68266}" type="pres">
      <dgm:prSet presAssocID="{3B32144F-5281-4555-A934-DE0F748CF1B2}" presName="text2" presStyleLbl="fgAcc2" presStyleIdx="1" presStyleCnt="2" custScaleX="120828" custScaleY="33821">
        <dgm:presLayoutVars>
          <dgm:chPref val="3"/>
        </dgm:presLayoutVars>
      </dgm:prSet>
      <dgm:spPr/>
    </dgm:pt>
    <dgm:pt modelId="{115E96B0-6AF2-4ADE-A947-D1D2AD6816EF}" type="pres">
      <dgm:prSet presAssocID="{3B32144F-5281-4555-A934-DE0F748CF1B2}" presName="hierChild3" presStyleCnt="0"/>
      <dgm:spPr/>
    </dgm:pt>
  </dgm:ptLst>
  <dgm:cxnLst>
    <dgm:cxn modelId="{21A09E03-7C40-4AF0-8B31-9811A89BB9D2}" type="presOf" srcId="{FF9CCC74-181E-46F0-8209-DD977CF81A1F}" destId="{9BEB3852-BE48-4DDF-B40E-F05B16DF99EF}" srcOrd="0" destOrd="0" presId="urn:microsoft.com/office/officeart/2005/8/layout/hierarchy1"/>
    <dgm:cxn modelId="{02B5FB15-FE81-407A-A5BC-17E5BDA3D0BC}" srcId="{FF9CCC74-181E-46F0-8209-DD977CF81A1F}" destId="{F7268D8E-809B-4244-ABF3-23444D6D3534}" srcOrd="0" destOrd="0" parTransId="{B9428F43-35EB-47BC-9EE4-E314A3C638E8}" sibTransId="{4BB016FA-447D-4169-A01D-B60C0F190E6F}"/>
    <dgm:cxn modelId="{38191E4F-F253-469D-B012-4A0CCA2A604F}" type="presOf" srcId="{E35538BB-FFA7-4792-9312-1D0B14A95FF9}" destId="{2D5752CF-F774-41D1-886B-25EC5B049652}" srcOrd="0" destOrd="0" presId="urn:microsoft.com/office/officeart/2005/8/layout/hierarchy1"/>
    <dgm:cxn modelId="{2C8C1573-61FA-42FF-A185-36F98505CEE8}" srcId="{F7268D8E-809B-4244-ABF3-23444D6D3534}" destId="{3B32144F-5281-4555-A934-DE0F748CF1B2}" srcOrd="1" destOrd="0" parTransId="{86DD2B71-0375-4544-AFDC-86AA6A593D13}" sibTransId="{B3AF8648-C230-46D7-8A7D-058C4DECD0C8}"/>
    <dgm:cxn modelId="{F8958478-1B8C-4C03-8B77-764BE62E1993}" srcId="{F7268D8E-809B-4244-ABF3-23444D6D3534}" destId="{E35538BB-FFA7-4792-9312-1D0B14A95FF9}" srcOrd="0" destOrd="0" parTransId="{6D0B1F17-D09B-4401-9712-ED7A02980458}" sibTransId="{49C91DF0-5F40-4EEC-A47F-2059E92BE650}"/>
    <dgm:cxn modelId="{E4B748A9-01E6-4D9D-AC07-8EE6CA425B3F}" type="presOf" srcId="{F7268D8E-809B-4244-ABF3-23444D6D3534}" destId="{6E345DE2-311D-4ECC-B739-E15074A1B50D}" srcOrd="0" destOrd="0" presId="urn:microsoft.com/office/officeart/2005/8/layout/hierarchy1"/>
    <dgm:cxn modelId="{84449BE9-5D72-4D78-B72D-D96DB4E87524}" type="presOf" srcId="{86DD2B71-0375-4544-AFDC-86AA6A593D13}" destId="{00D5C98F-EB2E-4625-9CA9-64FFA33D43FD}" srcOrd="0" destOrd="0" presId="urn:microsoft.com/office/officeart/2005/8/layout/hierarchy1"/>
    <dgm:cxn modelId="{3D9BEFEB-1F7F-41ED-A650-863DC869D311}" type="presOf" srcId="{3B32144F-5281-4555-A934-DE0F748CF1B2}" destId="{87C6B48F-E77F-46C3-9043-03976BD68266}" srcOrd="0" destOrd="0" presId="urn:microsoft.com/office/officeart/2005/8/layout/hierarchy1"/>
    <dgm:cxn modelId="{36128AF9-6D8D-4014-AA8F-875D47621E16}" type="presOf" srcId="{6D0B1F17-D09B-4401-9712-ED7A02980458}" destId="{006C3FAA-F049-4C50-9C15-D22782B30429}" srcOrd="0" destOrd="0" presId="urn:microsoft.com/office/officeart/2005/8/layout/hierarchy1"/>
    <dgm:cxn modelId="{A97403A2-01CF-4711-9B47-DF70CA7807D7}" type="presParOf" srcId="{9BEB3852-BE48-4DDF-B40E-F05B16DF99EF}" destId="{173C7416-CAE6-4CF6-8DB6-68C39BC19EEF}" srcOrd="0" destOrd="0" presId="urn:microsoft.com/office/officeart/2005/8/layout/hierarchy1"/>
    <dgm:cxn modelId="{0F820417-39D0-4806-8BA4-D071BCBB09A9}" type="presParOf" srcId="{173C7416-CAE6-4CF6-8DB6-68C39BC19EEF}" destId="{0C090AE8-9855-4248-87C0-6B1BCE24BCED}" srcOrd="0" destOrd="0" presId="urn:microsoft.com/office/officeart/2005/8/layout/hierarchy1"/>
    <dgm:cxn modelId="{C1A10747-DB65-42C8-BF20-3E4EA795B8C4}" type="presParOf" srcId="{0C090AE8-9855-4248-87C0-6B1BCE24BCED}" destId="{ADE12359-12C1-46D3-B384-75EA03A6C24B}" srcOrd="0" destOrd="0" presId="urn:microsoft.com/office/officeart/2005/8/layout/hierarchy1"/>
    <dgm:cxn modelId="{BA6F957D-D8EA-49F3-89A0-958BC38FA7FE}" type="presParOf" srcId="{0C090AE8-9855-4248-87C0-6B1BCE24BCED}" destId="{6E345DE2-311D-4ECC-B739-E15074A1B50D}" srcOrd="1" destOrd="0" presId="urn:microsoft.com/office/officeart/2005/8/layout/hierarchy1"/>
    <dgm:cxn modelId="{EE3EDEE2-0E13-4661-9946-9F279672075B}" type="presParOf" srcId="{173C7416-CAE6-4CF6-8DB6-68C39BC19EEF}" destId="{96B28C52-013D-469C-A49F-92DCBA38DE32}" srcOrd="1" destOrd="0" presId="urn:microsoft.com/office/officeart/2005/8/layout/hierarchy1"/>
    <dgm:cxn modelId="{A064116B-D38D-42CF-A05B-0CFEC0294493}" type="presParOf" srcId="{96B28C52-013D-469C-A49F-92DCBA38DE32}" destId="{006C3FAA-F049-4C50-9C15-D22782B30429}" srcOrd="0" destOrd="0" presId="urn:microsoft.com/office/officeart/2005/8/layout/hierarchy1"/>
    <dgm:cxn modelId="{094BB4E8-02A5-4ED4-A68A-BEE3972AB531}" type="presParOf" srcId="{96B28C52-013D-469C-A49F-92DCBA38DE32}" destId="{EBBE0947-B0D7-418B-BD8D-8553CB230DDC}" srcOrd="1" destOrd="0" presId="urn:microsoft.com/office/officeart/2005/8/layout/hierarchy1"/>
    <dgm:cxn modelId="{47276822-724C-467E-B354-48519A83AEA3}" type="presParOf" srcId="{EBBE0947-B0D7-418B-BD8D-8553CB230DDC}" destId="{46370CB8-8295-48C9-8281-A1B1EB677DBB}" srcOrd="0" destOrd="0" presId="urn:microsoft.com/office/officeart/2005/8/layout/hierarchy1"/>
    <dgm:cxn modelId="{7270CD34-2D58-4CDB-951A-7FE1FDF928A6}" type="presParOf" srcId="{46370CB8-8295-48C9-8281-A1B1EB677DBB}" destId="{E554458D-D4FC-44CF-BA53-5FD487E7EBB0}" srcOrd="0" destOrd="0" presId="urn:microsoft.com/office/officeart/2005/8/layout/hierarchy1"/>
    <dgm:cxn modelId="{71E464D1-B024-4653-B06D-24075CCE1EBA}" type="presParOf" srcId="{46370CB8-8295-48C9-8281-A1B1EB677DBB}" destId="{2D5752CF-F774-41D1-886B-25EC5B049652}" srcOrd="1" destOrd="0" presId="urn:microsoft.com/office/officeart/2005/8/layout/hierarchy1"/>
    <dgm:cxn modelId="{900A4207-D563-4944-9E5B-3EE5786170B0}" type="presParOf" srcId="{EBBE0947-B0D7-418B-BD8D-8553CB230DDC}" destId="{A72B4080-26DA-4C69-B5CF-E96D6303B15C}" srcOrd="1" destOrd="0" presId="urn:microsoft.com/office/officeart/2005/8/layout/hierarchy1"/>
    <dgm:cxn modelId="{4FED3A19-7F6D-4F8A-96FC-C88679BC4657}" type="presParOf" srcId="{96B28C52-013D-469C-A49F-92DCBA38DE32}" destId="{00D5C98F-EB2E-4625-9CA9-64FFA33D43FD}" srcOrd="2" destOrd="0" presId="urn:microsoft.com/office/officeart/2005/8/layout/hierarchy1"/>
    <dgm:cxn modelId="{1926CD8B-785E-437D-A565-B1801B69215C}" type="presParOf" srcId="{96B28C52-013D-469C-A49F-92DCBA38DE32}" destId="{F58D5756-7C35-4151-AEDB-B1B80AEE6559}" srcOrd="3" destOrd="0" presId="urn:microsoft.com/office/officeart/2005/8/layout/hierarchy1"/>
    <dgm:cxn modelId="{68FD9BBF-04A7-4337-A378-8EEF53A747D5}" type="presParOf" srcId="{F58D5756-7C35-4151-AEDB-B1B80AEE6559}" destId="{2833799A-E331-4237-920B-4340E23A4A5B}" srcOrd="0" destOrd="0" presId="urn:microsoft.com/office/officeart/2005/8/layout/hierarchy1"/>
    <dgm:cxn modelId="{BF6C58B7-8838-401E-BD5A-6EAC8991076E}" type="presParOf" srcId="{2833799A-E331-4237-920B-4340E23A4A5B}" destId="{7E8A7C59-AC50-4429-85AB-15C2AB2A5D1B}" srcOrd="0" destOrd="0" presId="urn:microsoft.com/office/officeart/2005/8/layout/hierarchy1"/>
    <dgm:cxn modelId="{23746A17-3468-4346-8201-0C93D36C2445}" type="presParOf" srcId="{2833799A-E331-4237-920B-4340E23A4A5B}" destId="{87C6B48F-E77F-46C3-9043-03976BD68266}" srcOrd="1" destOrd="0" presId="urn:microsoft.com/office/officeart/2005/8/layout/hierarchy1"/>
    <dgm:cxn modelId="{411BDB65-4463-4073-A034-9D773B5D05A6}" type="presParOf" srcId="{F58D5756-7C35-4151-AEDB-B1B80AEE6559}" destId="{115E96B0-6AF2-4ADE-A947-D1D2AD6816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5C98F-EB2E-4625-9CA9-64FFA33D43FD}">
      <dsp:nvSpPr>
        <dsp:cNvPr id="0" name=""/>
        <dsp:cNvSpPr/>
      </dsp:nvSpPr>
      <dsp:spPr>
        <a:xfrm>
          <a:off x="2232013" y="437056"/>
          <a:ext cx="1178336" cy="50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216"/>
              </a:lnTo>
              <a:lnTo>
                <a:pt x="1178336" y="345216"/>
              </a:lnTo>
              <a:lnTo>
                <a:pt x="1178336" y="506576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C3FAA-F049-4C50-9C15-D22782B30429}">
      <dsp:nvSpPr>
        <dsp:cNvPr id="0" name=""/>
        <dsp:cNvSpPr/>
      </dsp:nvSpPr>
      <dsp:spPr>
        <a:xfrm>
          <a:off x="986182" y="437056"/>
          <a:ext cx="1245831" cy="506576"/>
        </a:xfrm>
        <a:custGeom>
          <a:avLst/>
          <a:gdLst/>
          <a:ahLst/>
          <a:cxnLst/>
          <a:rect l="0" t="0" r="0" b="0"/>
          <a:pathLst>
            <a:path>
              <a:moveTo>
                <a:pt x="1245831" y="0"/>
              </a:moveTo>
              <a:lnTo>
                <a:pt x="1245831" y="345216"/>
              </a:lnTo>
              <a:lnTo>
                <a:pt x="0" y="345216"/>
              </a:lnTo>
              <a:lnTo>
                <a:pt x="0" y="506576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12359-12C1-46D3-B384-75EA03A6C24B}">
      <dsp:nvSpPr>
        <dsp:cNvPr id="0" name=""/>
        <dsp:cNvSpPr/>
      </dsp:nvSpPr>
      <dsp:spPr>
        <a:xfrm>
          <a:off x="943387" y="62879"/>
          <a:ext cx="2577251" cy="374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45DE2-311D-4ECC-B739-E15074A1B50D}">
      <dsp:nvSpPr>
        <dsp:cNvPr id="0" name=""/>
        <dsp:cNvSpPr/>
      </dsp:nvSpPr>
      <dsp:spPr>
        <a:xfrm>
          <a:off x="1136922" y="246737"/>
          <a:ext cx="2577251" cy="374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con_marcos.html</a:t>
          </a:r>
        </a:p>
      </dsp:txBody>
      <dsp:txXfrm>
        <a:off x="1147881" y="257696"/>
        <a:ext cx="2555333" cy="352258"/>
      </dsp:txXfrm>
    </dsp:sp>
    <dsp:sp modelId="{E554458D-D4FC-44CF-BA53-5FD487E7EBB0}">
      <dsp:nvSpPr>
        <dsp:cNvPr id="0" name=""/>
        <dsp:cNvSpPr/>
      </dsp:nvSpPr>
      <dsp:spPr>
        <a:xfrm>
          <a:off x="1380" y="943632"/>
          <a:ext cx="1969603" cy="3719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752CF-F774-41D1-886B-25EC5B049652}">
      <dsp:nvSpPr>
        <dsp:cNvPr id="0" name=""/>
        <dsp:cNvSpPr/>
      </dsp:nvSpPr>
      <dsp:spPr>
        <a:xfrm>
          <a:off x="194914" y="1127490"/>
          <a:ext cx="1969603" cy="371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menu.html</a:t>
          </a:r>
        </a:p>
      </dsp:txBody>
      <dsp:txXfrm>
        <a:off x="205808" y="1138384"/>
        <a:ext cx="1947815" cy="350154"/>
      </dsp:txXfrm>
    </dsp:sp>
    <dsp:sp modelId="{7E8A7C59-AC50-4429-85AB-15C2AB2A5D1B}">
      <dsp:nvSpPr>
        <dsp:cNvPr id="0" name=""/>
        <dsp:cNvSpPr/>
      </dsp:nvSpPr>
      <dsp:spPr>
        <a:xfrm>
          <a:off x="2358052" y="943632"/>
          <a:ext cx="2104593" cy="3740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6B48F-E77F-46C3-9043-03976BD68266}">
      <dsp:nvSpPr>
        <dsp:cNvPr id="0" name=""/>
        <dsp:cNvSpPr/>
      </dsp:nvSpPr>
      <dsp:spPr>
        <a:xfrm>
          <a:off x="2551586" y="1127490"/>
          <a:ext cx="2104593" cy="374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formulario.html</a:t>
          </a:r>
        </a:p>
      </dsp:txBody>
      <dsp:txXfrm>
        <a:off x="2562542" y="1138446"/>
        <a:ext cx="2082681" cy="352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5C98F-EB2E-4625-9CA9-64FFA33D43FD}">
      <dsp:nvSpPr>
        <dsp:cNvPr id="0" name=""/>
        <dsp:cNvSpPr/>
      </dsp:nvSpPr>
      <dsp:spPr>
        <a:xfrm>
          <a:off x="2232013" y="437056"/>
          <a:ext cx="1178336" cy="50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216"/>
              </a:lnTo>
              <a:lnTo>
                <a:pt x="1178336" y="345216"/>
              </a:lnTo>
              <a:lnTo>
                <a:pt x="1178336" y="506576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C3FAA-F049-4C50-9C15-D22782B30429}">
      <dsp:nvSpPr>
        <dsp:cNvPr id="0" name=""/>
        <dsp:cNvSpPr/>
      </dsp:nvSpPr>
      <dsp:spPr>
        <a:xfrm>
          <a:off x="986182" y="437056"/>
          <a:ext cx="1245831" cy="506576"/>
        </a:xfrm>
        <a:custGeom>
          <a:avLst/>
          <a:gdLst/>
          <a:ahLst/>
          <a:cxnLst/>
          <a:rect l="0" t="0" r="0" b="0"/>
          <a:pathLst>
            <a:path>
              <a:moveTo>
                <a:pt x="1245831" y="0"/>
              </a:moveTo>
              <a:lnTo>
                <a:pt x="1245831" y="345216"/>
              </a:lnTo>
              <a:lnTo>
                <a:pt x="0" y="345216"/>
              </a:lnTo>
              <a:lnTo>
                <a:pt x="0" y="506576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12359-12C1-46D3-B384-75EA03A6C24B}">
      <dsp:nvSpPr>
        <dsp:cNvPr id="0" name=""/>
        <dsp:cNvSpPr/>
      </dsp:nvSpPr>
      <dsp:spPr>
        <a:xfrm>
          <a:off x="943387" y="62879"/>
          <a:ext cx="2577251" cy="374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45DE2-311D-4ECC-B739-E15074A1B50D}">
      <dsp:nvSpPr>
        <dsp:cNvPr id="0" name=""/>
        <dsp:cNvSpPr/>
      </dsp:nvSpPr>
      <dsp:spPr>
        <a:xfrm>
          <a:off x="1136922" y="246737"/>
          <a:ext cx="2577251" cy="3741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con_marcos.html</a:t>
          </a:r>
        </a:p>
      </dsp:txBody>
      <dsp:txXfrm>
        <a:off x="1147881" y="257696"/>
        <a:ext cx="2555333" cy="352258"/>
      </dsp:txXfrm>
    </dsp:sp>
    <dsp:sp modelId="{E554458D-D4FC-44CF-BA53-5FD487E7EBB0}">
      <dsp:nvSpPr>
        <dsp:cNvPr id="0" name=""/>
        <dsp:cNvSpPr/>
      </dsp:nvSpPr>
      <dsp:spPr>
        <a:xfrm>
          <a:off x="1380" y="943632"/>
          <a:ext cx="1969603" cy="3719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752CF-F774-41D1-886B-25EC5B049652}">
      <dsp:nvSpPr>
        <dsp:cNvPr id="0" name=""/>
        <dsp:cNvSpPr/>
      </dsp:nvSpPr>
      <dsp:spPr>
        <a:xfrm>
          <a:off x="194914" y="1127490"/>
          <a:ext cx="1969603" cy="371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menu.html</a:t>
          </a:r>
        </a:p>
      </dsp:txBody>
      <dsp:txXfrm>
        <a:off x="205808" y="1138384"/>
        <a:ext cx="1947815" cy="350154"/>
      </dsp:txXfrm>
    </dsp:sp>
    <dsp:sp modelId="{7E8A7C59-AC50-4429-85AB-15C2AB2A5D1B}">
      <dsp:nvSpPr>
        <dsp:cNvPr id="0" name=""/>
        <dsp:cNvSpPr/>
      </dsp:nvSpPr>
      <dsp:spPr>
        <a:xfrm>
          <a:off x="2358052" y="943632"/>
          <a:ext cx="2104593" cy="3740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6B48F-E77F-46C3-9043-03976BD68266}">
      <dsp:nvSpPr>
        <dsp:cNvPr id="0" name=""/>
        <dsp:cNvSpPr/>
      </dsp:nvSpPr>
      <dsp:spPr>
        <a:xfrm>
          <a:off x="2551586" y="1127490"/>
          <a:ext cx="2104593" cy="374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 err="1"/>
            <a:t>saluda.php</a:t>
          </a:r>
          <a:endParaRPr lang="es-ES" sz="1400" b="1" kern="1200" dirty="0"/>
        </a:p>
      </dsp:txBody>
      <dsp:txXfrm>
        <a:off x="2562542" y="1138446"/>
        <a:ext cx="2082681" cy="352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82314F3-F207-4A82-850A-DD27A8DA1F6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B4E134-15C7-4B89-B4DE-DB241DC616A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BD8F30-0675-4CCB-8225-26A72AE747F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7DE061-6925-4D81-85E7-16E47FD4FCA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A8F3BAB-952B-4A5A-8DEA-5FB22A0D8FB8}" type="slidenum">
              <a:t>‹Nº›</a:t>
            </a:fld>
            <a:endParaRPr lang="es-E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5264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68AFE6-0C79-4CC2-A937-5A6DCF0B0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A182D5-A209-4B64-8AE4-94C06A5A58C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84691C44-7E10-4495-BBC8-D3A9A7260A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2BD775-2F65-43FA-8896-F500C8A032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5C6747-E4EF-484F-8A7D-D43ACB38D19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9FA3B3-11B7-438A-830A-FA066436D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IPA Pゴシック" pitchFamily="2"/>
              </a:defRPr>
            </a:lvl1pPr>
          </a:lstStyle>
          <a:p>
            <a:pPr lvl="0"/>
            <a:fld id="{4D570BCE-7DAF-43CE-8A54-3A27F4AF0F7D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6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latin typeface="Source Sans Pro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B1BCAB-B442-4301-AF76-5C4B8EF194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75D671-CFE9-483B-ABAE-1461AE26BB36}" type="slidenum">
              <a:t>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0BF203-FD87-4C03-9FA2-05A0EE15AA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213367-C985-42C9-82B7-1C28A10BF7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 sz="281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917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1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20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7208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28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275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86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01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978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19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29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9BBB73-16AB-458D-AC30-F4ACB6BA42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510A2C-7E36-4131-BE60-FCD8882BE029}" type="slidenum">
              <a:t>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F5585B-AC0E-4CC2-9FF2-C32DFAF6BA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AEB6E7-C7C5-493F-8133-7CD3A7ADCD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16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19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44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64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572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360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544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8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979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29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0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2608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3381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351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98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723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020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625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02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809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100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39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21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5920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296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324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114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692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7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60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260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2333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708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49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31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839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331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740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038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2938C-B98E-9005-54C2-A6CF52D0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5224EC-F54F-10A4-25A3-7990F92433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E71054-0FEB-406C-8B47-4158CBB279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2901CF-F52D-43BB-5899-D22F74355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009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35D75-1875-686A-E54E-21D0D404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B6F916-BDCD-ABF9-7116-4DF4D12183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F8ADAC-0AF5-B67D-C6E5-4A369AC6AB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DB46B6-F80E-21F3-D1F3-ABA9D521C5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361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D5281-3EBE-1899-E57F-37E48FDB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7BD5F5-EB52-1E39-CB33-B4D6A63B37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88B1F0-B53B-E46C-ACF8-072FEBD237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F2EC62-D382-B9B5-9EF8-49BE6CF3F1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239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7F0B-0D86-5997-82CF-912038E6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EA49D6-83F1-9399-A110-E17A93961F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7F8DA54-BFE9-2DD8-6110-8389B9799E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51A2D2-70E7-F265-18F4-D986572A1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8275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15B2-D1B3-0376-93F0-97042378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8D6A3C-5766-3372-C45D-2228D64BA2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8DCDF0-76AA-6333-6B10-1CA7EE584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CAACDA9-0739-467A-7025-6CF7F60DEF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596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4B5B-1A99-4DFB-C9F6-3E9615CA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3F563E-BD54-F681-1A30-182C12AEC1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C487E8-5619-7C83-C551-D554818510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C3CE46-3433-2829-7882-7EDE97D130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4227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59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894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5000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D5281-3EBE-1899-E57F-37E48FDB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7BD5F5-EB52-1E39-CB33-B4D6A63B37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88B1F0-B53B-E46C-ACF8-072FEBD237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F2EC62-D382-B9B5-9EF8-49BE6CF3F1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239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7F0B-0D86-5997-82CF-912038E6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EA49D6-83F1-9399-A110-E17A93961F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7F8DA54-BFE9-2DD8-6110-8389B9799E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51A2D2-70E7-F265-18F4-D986572A1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8275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55CED-EFA2-3067-4D5D-382EBFF2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259671-0E09-52CE-319D-F1A740E5EA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A6583D-AE6F-CC5F-B489-599272D667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01D99A-EDCE-B1FA-6FA7-FDF88DADF4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1018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CAF5-C0C5-1297-67DD-465B506B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F9FD9E-1FC6-4DFB-FAC8-53A7A6DA98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6C0F3B-8257-BDF2-A0D5-810DBA07C3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96FB7B-C62C-41ED-0580-EC3F8D8E20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987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360E1-F17E-2063-2CAD-00267B18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5C788E-E7F7-A4E4-B2E1-23E27ACB4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C0A439-86BC-23BF-1998-C0A5861447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44FA77-5C1A-DD5B-E87F-F07DB14339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7248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EBC16-85AB-6987-F9B7-5A3BDA63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E6E9B7-CF2D-78F6-CB9F-66C5DF7AEC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72F2A4-D695-9FB2-138B-A54625A1F3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F3C7DC-FD09-9E88-F3C7-D15D144FA9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3374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E51C-3835-4A81-A9C1-F2874332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5B004-E8D7-4FFC-AFA2-8C5D242904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69565B-009F-D29A-46AF-A18C017D9A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7D66C3-B0ED-3B98-CAF7-5D92925925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133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4CBB-68E3-9E88-5DAA-687000E9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D7BB36-706E-2F81-7E95-6163B46925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C1834A-A297-B3C0-385B-FFCA6FD6D9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8783B60-22CA-9BD5-8641-F53DEB2A84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3856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26F0-B7FA-EF4C-2163-594CDC069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7FD5B5-871A-9FB9-4A81-0315D05C12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C067F8-32A3-FC92-315D-30E43E03FD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1E8E94-FAC8-6EE4-C381-3A5F43C246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065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5319-0A5B-B8DB-86DC-4A68F608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8AEDB0-61C3-B888-98E9-F1339C8130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69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2C1C71-18AA-79E4-5E8E-4F85F0E798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A4C833-83C0-D744-71B7-6491234267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13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9285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6D85D-9400-EBB3-0C22-0C91256F3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CF477-EB73-A2FB-0D24-F6CD117846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F016586-6C64-21BE-7A62-304DF28C8F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E0903B-DCA6-7EF5-92A0-4A410224BC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7783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A74B-4205-E1D7-2237-BED125962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EC1232-7249-3B2C-8905-71E9B596B9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C1CA4C-C17B-7C85-C85F-3A244987802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38023B-7EAD-E9E7-5B53-43F36401A3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0909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34CDB-98A7-8929-D97B-F0F9D240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CC155E-A71D-330B-F6EF-9079601939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7F4C60-A864-C33C-1827-39BB285680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E4486C-EBB3-1F89-D5EC-5A719404C4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7806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61CB6-0CAB-F7E2-3427-956B8F99D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8CB8A9-A0DB-23D7-0007-E5DB92B92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48830F-E4D5-00B4-87AF-557946D788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3C5FD2-198E-1D28-BF1C-6F607F1BD8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589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F292-5DE9-E529-9914-28B0AC670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66E830-DDD1-547F-8AD2-72610636AF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8DD4DC-D963-CEA0-0A18-1B4BC79830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4278D6-22B7-2F6A-6A53-A806D0106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884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F589F-5564-1EF3-9D94-CB2FF322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D3249E-4B70-79E4-5237-3E83D6FF9C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75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CC1E75-F9F1-7921-50E9-A2C3A2A4BF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D5D80CB-2135-AE84-8515-66DF54CD34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6366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6F431-872B-BB48-FBAB-5FE4EBB2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917AC5-090E-F313-A311-C8C4D455BA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76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4A480B-478B-60F3-AEC2-9E4DF8BCFE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A523EF-3FC5-B2BB-D037-373C814EC5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3712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77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498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56E51-6274-6C27-8031-0F98C93B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C9981E-6BE1-7D1E-7AA0-42F2CB2B66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8D6663-B93E-E26E-96F3-58560E7AC4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A8C8E8-6D1C-7C20-179B-06DF7E36ED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2804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79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45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8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7133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80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1021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81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7328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795D-3559-AC24-E212-4A2E141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005488-7326-6C0B-BDB8-596E99491A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82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0BDA8A-CB7D-87D4-910B-8971C134F2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0D4FC00-289C-4CD4-1E89-864F554688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4892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83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97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84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42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E597B8-B213-4B17-A813-949D972D73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00CA9A3-A7E2-4280-BECF-7E1A612E5C68}" type="slidenum">
              <a:t>9</a:t>
            </a:fld>
            <a:endParaRPr lang="es-ES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9F4487-272C-4EF3-A6C2-EDBC875E6B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EDD1CF-8F63-4D84-975B-7C0AED4247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64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3439775" cy="756900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306" y="2650553"/>
            <a:ext cx="856183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306" y="4465294"/>
            <a:ext cx="856183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BAF084-02BA-4DB1-826B-D973CD0201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6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671971"/>
            <a:ext cx="9476483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27788"/>
            <a:ext cx="9476483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1E30A6-0DCF-404A-AB2A-8D6F48D219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78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650" y="671971"/>
            <a:ext cx="8922518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05955" y="4003828"/>
            <a:ext cx="7963909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27788"/>
            <a:ext cx="9476483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1E30A6-0DCF-404A-AB2A-8D6F48D219F5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97327" y="871246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03155" y="3181894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984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569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2129659"/>
            <a:ext cx="9476483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1E30A6-0DCF-404A-AB2A-8D6F48D219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47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650" y="671971"/>
            <a:ext cx="8922518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46653" y="4423810"/>
            <a:ext cx="9476484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1E30A6-0DCF-404A-AB2A-8D6F48D219F5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97327" y="871246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03155" y="3181894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3291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7" y="671971"/>
            <a:ext cx="9467152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46653" y="4423810"/>
            <a:ext cx="9476484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1E30A6-0DCF-404A-AB2A-8D6F48D219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20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479DB2-0F33-44C9-8682-C4D82947D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221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83115" y="671971"/>
            <a:ext cx="1438275" cy="5788752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6656" y="671971"/>
            <a:ext cx="7782712" cy="578875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27A083-2A94-4D63-A99A-C176200CB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74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3439775" cy="7569008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306" y="2650553"/>
            <a:ext cx="856183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306" y="4465294"/>
            <a:ext cx="856183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64E636-989C-486C-88C0-CD25BA29AB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833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61B5E5-8A96-4B4F-8849-3E8A3E676B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330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2977206"/>
            <a:ext cx="9476483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949EF0-F929-4C84-9B7B-F53E932EA1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52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5E3C69-E8CB-4E4B-BEF6-F341548FB3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377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655" y="2381649"/>
            <a:ext cx="4612245" cy="42778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0896" y="2381650"/>
            <a:ext cx="4612244" cy="42778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773F02-E491-4FD8-B32F-35F4C10C0B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594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904" y="2382084"/>
            <a:ext cx="461399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904" y="3017306"/>
            <a:ext cx="4613995" cy="364217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9147" y="2382084"/>
            <a:ext cx="4613990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9149" y="3017306"/>
            <a:ext cx="4613989" cy="364217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B2EEE9-817C-4830-AE3F-D806D0150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092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5" y="671971"/>
            <a:ext cx="9476483" cy="1455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9388FA-6F8F-4F47-8642-72FF4BAEE4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422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A9237-5417-45F9-85F0-B3240E4BAC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04879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5" y="1651933"/>
            <a:ext cx="4249015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7665" y="567609"/>
            <a:ext cx="4975474" cy="609187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655" y="3061205"/>
            <a:ext cx="4249015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D2574B-3D91-4EE7-A020-A2648A07F5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338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5291772"/>
            <a:ext cx="9476482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655" y="671971"/>
            <a:ext cx="9476483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656" y="5916496"/>
            <a:ext cx="9476482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C78C09-E0A7-439F-A155-CC28FF4AF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64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671971"/>
            <a:ext cx="9476483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27788"/>
            <a:ext cx="9476483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291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650" y="671971"/>
            <a:ext cx="8922518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05955" y="4003828"/>
            <a:ext cx="7963909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27788"/>
            <a:ext cx="9476483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97327" y="871246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03155" y="3181894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984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297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2129659"/>
            <a:ext cx="9476483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192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650" y="671971"/>
            <a:ext cx="8922518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46653" y="4423810"/>
            <a:ext cx="9476484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97327" y="871246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03155" y="3181894"/>
            <a:ext cx="671989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46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2977206"/>
            <a:ext cx="9476483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1E5812-0C31-4511-9477-CBBCCEBF28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830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87" y="671971"/>
            <a:ext cx="9467152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46653" y="4423810"/>
            <a:ext cx="9476484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6" y="4990673"/>
            <a:ext cx="9476483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136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C802D1-BD5B-44D6-AFEE-C410D9FC52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939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83115" y="671971"/>
            <a:ext cx="1438275" cy="5788752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6656" y="671971"/>
            <a:ext cx="7782712" cy="578875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A149E8-442A-4A07-BF9B-836697A37E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346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655" y="2381649"/>
            <a:ext cx="4612245" cy="42778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0896" y="2381650"/>
            <a:ext cx="4612244" cy="42778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520E5E-E33A-4FB4-8778-DE992C0E71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4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904" y="2382084"/>
            <a:ext cx="4613995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904" y="3017306"/>
            <a:ext cx="4613995" cy="364217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9147" y="2382084"/>
            <a:ext cx="4613990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9149" y="3017306"/>
            <a:ext cx="4613989" cy="364217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0EABB7-2998-4610-A809-3FB538C34D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05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5" y="671971"/>
            <a:ext cx="9476483" cy="1455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461BED-CAE7-4383-B2C2-0677083414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49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0B69F8-21AF-4763-A9D0-F7C9A59ADB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6012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5" y="1651933"/>
            <a:ext cx="4249015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7665" y="567609"/>
            <a:ext cx="4975474" cy="609187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655" y="3061205"/>
            <a:ext cx="4249015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821" indent="0">
              <a:buNone/>
              <a:defRPr sz="1543"/>
            </a:lvl2pPr>
            <a:lvl3pPr marL="1007641" indent="0">
              <a:buNone/>
              <a:defRPr sz="1323"/>
            </a:lvl3pPr>
            <a:lvl4pPr marL="1511462" indent="0">
              <a:buNone/>
              <a:defRPr sz="1102"/>
            </a:lvl4pPr>
            <a:lvl5pPr marL="2015281" indent="0">
              <a:buNone/>
              <a:defRPr sz="1102"/>
            </a:lvl5pPr>
            <a:lvl6pPr marL="2519102" indent="0">
              <a:buNone/>
              <a:defRPr sz="1102"/>
            </a:lvl6pPr>
            <a:lvl7pPr marL="3022922" indent="0">
              <a:buNone/>
              <a:defRPr sz="1102"/>
            </a:lvl7pPr>
            <a:lvl8pPr marL="3526743" indent="0">
              <a:buNone/>
              <a:defRPr sz="1102"/>
            </a:lvl8pPr>
            <a:lvl9pPr marL="4030563" indent="0">
              <a:buNone/>
              <a:defRPr sz="110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BA73F1-96FA-4624-B12A-CE59631C57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81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56" y="5291772"/>
            <a:ext cx="9476482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655" y="671971"/>
            <a:ext cx="9476483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6656" y="5916496"/>
            <a:ext cx="9476482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B485EE-15D1-4758-B30A-F8346F59E5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97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3439775" cy="7569008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6655" y="671971"/>
            <a:ext cx="947648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5" y="2381650"/>
            <a:ext cx="9476483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42534" y="6659483"/>
            <a:ext cx="100527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6655" y="6659483"/>
            <a:ext cx="694213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69864" y="6659483"/>
            <a:ext cx="75327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6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9333"/>
            <a:ext cx="13439775" cy="7569008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6655" y="671971"/>
            <a:ext cx="947648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6655" y="2381650"/>
            <a:ext cx="9476483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42534" y="6659483"/>
            <a:ext cx="100527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6655" y="6659483"/>
            <a:ext cx="694213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69864" y="6659483"/>
            <a:ext cx="75327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5C41F19B-B84F-40C2-92B9-2807A1119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39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symbols.as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symbols.as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emf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https://www.freeformatter.com/html-entitie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images_imagemap.as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images_picture.as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w3schools.com/html/html_favicon.as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ter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5.png"/><Relationship Id="rId4" Type="http://schemas.openxmlformats.org/officeDocument/2006/relationships/hyperlink" Target="https://www.w3schools.com/html/html_lists.as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sts.as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tables.as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w3schools.com/html/html_tables.as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tables.as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accesibilidadweb.dlsi.ua.es/?menu=accesibilidad-formularios-lectores-pantalla" TargetMode="Externa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2.png"/><Relationship Id="rId7" Type="http://schemas.openxmlformats.org/officeDocument/2006/relationships/image" Target="../media/image94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Relationship Id="rId6" Type="http://schemas.openxmlformats.org/officeDocument/2006/relationships/oleObject" Target="../embeddings/oleObject2.bin"/><Relationship Id="rId5" Type="http://schemas.openxmlformats.org/officeDocument/2006/relationships/hyperlink" Target="https://www.w3schools.com/html/html_forms.asp" TargetMode="External"/><Relationship Id="rId4" Type="http://schemas.openxmlformats.org/officeDocument/2006/relationships/image" Target="../media/image93.png"/><Relationship Id="rId9" Type="http://schemas.openxmlformats.org/officeDocument/2006/relationships/image" Target="../media/image9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www.w3schools.com/html/html_forms.asp" TargetMode="External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98.png"/><Relationship Id="rId10" Type="http://schemas.openxmlformats.org/officeDocument/2006/relationships/image" Target="../media/image105.png"/><Relationship Id="rId4" Type="http://schemas.openxmlformats.org/officeDocument/2006/relationships/image" Target="../media/image97.png"/><Relationship Id="rId9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7" Type="http://schemas.openxmlformats.org/officeDocument/2006/relationships/hyperlink" Target="https://www.w3schools.com/html/html_form_input_types.asp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2.jpg"/><Relationship Id="rId4" Type="http://schemas.openxmlformats.org/officeDocument/2006/relationships/hyperlink" Target="https://www.w3schools.com/html/html_forms.asp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11.jp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11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hyperlink" Target="https://www.w3schools.com/html/html_forms.asp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w3schools.com/html/html_forms.asp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w3schools.com/html/html_forms.asp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1.png"/><Relationship Id="rId5" Type="http://schemas.openxmlformats.org/officeDocument/2006/relationships/hyperlink" Target="https://www.w3schools.com/html/html_forms.asp" TargetMode="External"/><Relationship Id="rId4" Type="http://schemas.openxmlformats.org/officeDocument/2006/relationships/image" Target="../media/image130.jpg"/><Relationship Id="rId9" Type="http://schemas.openxmlformats.org/officeDocument/2006/relationships/image" Target="../media/image13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forms.asp" TargetMode="External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attributes.asp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0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youtube.com/playlist?list=PL6687DA6587163587" TargetMode="Externa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333"/>
            <a:ext cx="13439779" cy="7569008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9619489-05EB-4427-BD9F-6E3E065322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79153" y="1340761"/>
            <a:ext cx="7596752" cy="6967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4800" dirty="0"/>
              <a:t>UD7 – HTML</a:t>
            </a:r>
          </a:p>
        </p:txBody>
      </p:sp>
      <p:pic>
        <p:nvPicPr>
          <p:cNvPr id="1026" name="Picture 2" descr="Aprende sobre lenguaje HTML con cursos online | edX">
            <a:extLst>
              <a:ext uri="{FF2B5EF4-FFF2-40B4-BE49-F238E27FC236}">
                <a16:creationId xmlns:a16="http://schemas.microsoft.com/office/drawing/2014/main" id="{3F06FBBB-5FF3-5A12-F565-D88A3A5F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572" y="2826443"/>
            <a:ext cx="5614389" cy="37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10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7" y="1778801"/>
            <a:ext cx="9225278" cy="5780874"/>
          </a:xfrm>
        </p:spPr>
        <p:txBody>
          <a:bodyPr>
            <a:normAutofit/>
          </a:bodyPr>
          <a:lstStyle/>
          <a:p>
            <a:pPr lvl="0" algn="just"/>
            <a:r>
              <a:rPr lang="es-ES" sz="2800" b="1" dirty="0"/>
              <a:t>HTML</a:t>
            </a:r>
            <a:r>
              <a:rPr lang="es-ES" sz="2800" dirty="0"/>
              <a:t> nace a principios de los 90 como fruto del grupo de trabajo de Tim Berners-Lee (Londres)</a:t>
            </a:r>
          </a:p>
          <a:p>
            <a:pPr marL="440975" lvl="1" indent="0" algn="just">
              <a:buNone/>
            </a:pPr>
            <a:r>
              <a:rPr lang="es-ES" sz="2580" dirty="0"/>
              <a:t>Era un LM de presentación que definía 18 etiquetas (13 de ellas aún siguen vigentes) </a:t>
            </a:r>
          </a:p>
          <a:p>
            <a:pPr marL="440975" lvl="1" indent="0" algn="just">
              <a:buNone/>
            </a:pPr>
            <a:r>
              <a:rPr lang="es-ES" sz="2580" dirty="0"/>
              <a:t>Esta versión se consideraba la 1.0 aunque nunca hubiera sido publicada formalmente como tal.</a:t>
            </a:r>
          </a:p>
          <a:p>
            <a:pPr marL="440975" lvl="1" indent="0" algn="just">
              <a:buNone/>
            </a:pPr>
            <a:r>
              <a:rPr lang="es-ES" sz="2580" dirty="0"/>
              <a:t>Tim Berners-Lee crea el proyecto </a:t>
            </a:r>
            <a:r>
              <a:rPr lang="es-ES" sz="2580" dirty="0" err="1"/>
              <a:t>World</a:t>
            </a:r>
            <a:r>
              <a:rPr lang="es-ES" sz="2580" dirty="0"/>
              <a:t> Wide Web en que se utiliza un programa (navegador web) para poder acceder a información remota.</a:t>
            </a:r>
          </a:p>
          <a:p>
            <a:pPr marL="440975" lvl="1" indent="0" algn="just">
              <a:buNone/>
            </a:pPr>
            <a:r>
              <a:rPr lang="es-ES" sz="2580" dirty="0"/>
              <a:t>Además, crea la primera especificación de HTML y el concepto de URL.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028" name="Picture 4" descr="HTML for Babies">
            <a:extLst>
              <a:ext uri="{FF2B5EF4-FFF2-40B4-BE49-F238E27FC236}">
                <a16:creationId xmlns:a16="http://schemas.microsoft.com/office/drawing/2014/main" id="{F31B8787-BF9C-49F8-B487-792C936E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98" y="4035201"/>
            <a:ext cx="2682951" cy="245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im Berners-Lee - Wikipedia, la enciclopedia libre">
            <a:extLst>
              <a:ext uri="{FF2B5EF4-FFF2-40B4-BE49-F238E27FC236}">
                <a16:creationId xmlns:a16="http://schemas.microsoft.com/office/drawing/2014/main" id="{6229EDBF-4DBA-4A57-9CD7-5D2305084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67" y="905099"/>
            <a:ext cx="209550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32D6024-6E3E-0026-B88E-86F7837F940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3. Versiones de HTML y de XHTML</a:t>
            </a:r>
          </a:p>
        </p:txBody>
      </p:sp>
    </p:spTree>
    <p:extLst>
      <p:ext uri="{BB962C8B-B14F-4D97-AF65-F5344CB8AC3E}">
        <p14:creationId xmlns:p14="http://schemas.microsoft.com/office/powerpoint/2010/main" val="102666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7" y="1568457"/>
            <a:ext cx="9982281" cy="5780874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b="1" dirty="0"/>
              <a:t>HTML 2.0 </a:t>
            </a:r>
            <a:r>
              <a:rPr lang="es-ES" sz="2800" dirty="0"/>
              <a:t>se publica como tal en 1995 por el equipo de Tim Berners-Lee</a:t>
            </a:r>
          </a:p>
          <a:p>
            <a:pPr marL="440975" lvl="1" indent="0" algn="just">
              <a:buNone/>
            </a:pPr>
            <a:r>
              <a:rPr lang="es-ES" sz="2580" dirty="0"/>
              <a:t>Los navegadores todavía no son tan potentes como hoy en día y HTML 2.0 simplifica la estructura del documento y hace que las etiquetas &lt;</a:t>
            </a:r>
            <a:r>
              <a:rPr lang="es-ES" sz="2580" dirty="0" err="1"/>
              <a:t>html</a:t>
            </a:r>
            <a:r>
              <a:rPr lang="es-ES" sz="2580" dirty="0"/>
              <a:t>&gt;, &lt;head&gt; y &lt;</a:t>
            </a:r>
            <a:r>
              <a:rPr lang="es-ES" sz="2580" dirty="0" err="1"/>
              <a:t>body</a:t>
            </a:r>
            <a:r>
              <a:rPr lang="es-ES" sz="2580" dirty="0"/>
              <a:t>&gt; sean opcionales.</a:t>
            </a:r>
          </a:p>
          <a:p>
            <a:pPr marL="440975" lvl="1" indent="0" algn="just">
              <a:buNone/>
            </a:pPr>
            <a:r>
              <a:rPr lang="es-ES" sz="2580" dirty="0"/>
              <a:t>De esta forma se permite que haya información “suelta” sin etiquetas que la estructure correctamente…</a:t>
            </a:r>
          </a:p>
          <a:p>
            <a:pPr marL="440975" lvl="1" indent="0" algn="just">
              <a:buNone/>
            </a:pPr>
            <a:r>
              <a:rPr lang="es-ES" sz="2580" dirty="0"/>
              <a:t>Internet empieza a llegar a los hogares y se dispara su</a:t>
            </a:r>
            <a:br>
              <a:rPr lang="es-ES" sz="2580" dirty="0"/>
            </a:br>
            <a:r>
              <a:rPr lang="es-ES" sz="2580" dirty="0"/>
              <a:t>crecimiento y su valor de mercado. Las empresas quieren</a:t>
            </a:r>
            <a:br>
              <a:rPr lang="es-ES" sz="2580" dirty="0"/>
            </a:br>
            <a:r>
              <a:rPr lang="es-ES" sz="2580" dirty="0"/>
              <a:t>tener su página web y desean anunciarse en las webs de moda.</a:t>
            </a:r>
          </a:p>
          <a:p>
            <a:pPr marL="440975" lvl="1" indent="0" algn="just">
              <a:buNone/>
            </a:pPr>
            <a:r>
              <a:rPr lang="es-ES" sz="2580" dirty="0"/>
              <a:t>Tim crea el W3C, un consorcio de empresas y organizaciones que trabajan para sacar el máximo partido a la WWW.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2050" name="Picture 2" descr="Conceptos del desarrollo y crecimiento en la empresa">
            <a:extLst>
              <a:ext uri="{FF2B5EF4-FFF2-40B4-BE49-F238E27FC236}">
                <a16:creationId xmlns:a16="http://schemas.microsoft.com/office/drawing/2014/main" id="{F5AE873A-0659-4B4C-AA58-59DAFB09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940" y="3190457"/>
            <a:ext cx="2706626" cy="2030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8102AC8-532E-B631-C60E-E1A89E517A43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3. Versiones de HTML y de XHTML</a:t>
            </a:r>
          </a:p>
        </p:txBody>
      </p:sp>
    </p:spTree>
    <p:extLst>
      <p:ext uri="{BB962C8B-B14F-4D97-AF65-F5344CB8AC3E}">
        <p14:creationId xmlns:p14="http://schemas.microsoft.com/office/powerpoint/2010/main" val="418032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778801"/>
            <a:ext cx="9532576" cy="5780874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b="1" dirty="0"/>
              <a:t>HTML 3.2 </a:t>
            </a:r>
            <a:r>
              <a:rPr lang="es-ES" sz="2800" dirty="0"/>
              <a:t>se publica en 1997 por el recién creado W3C.</a:t>
            </a:r>
          </a:p>
          <a:p>
            <a:pPr marL="440975" lvl="1" indent="0" algn="just">
              <a:buNone/>
            </a:pPr>
            <a:r>
              <a:rPr lang="es-ES" sz="2580" dirty="0"/>
              <a:t>En solo 2 años el mercado se ha vuelto “loco” y el navegador Netscape ha creado sus propias etiquetas HTML. </a:t>
            </a:r>
          </a:p>
          <a:p>
            <a:pPr marL="440975" lvl="1" indent="0" algn="just">
              <a:buNone/>
            </a:pPr>
            <a:r>
              <a:rPr lang="es-ES" sz="2580" dirty="0"/>
              <a:t>Java emerge con fuerza y añade “applets” a las páginas web, pequeños programas que pueden ejecutarse desde el navegador.</a:t>
            </a:r>
          </a:p>
          <a:p>
            <a:pPr marL="440975" lvl="1" indent="0" algn="just">
              <a:buNone/>
            </a:pPr>
            <a:r>
              <a:rPr lang="es-ES" sz="2580" dirty="0"/>
              <a:t>HTML 3.2 es la respuesta del W3C que pretende poner orden en este caos.</a:t>
            </a:r>
          </a:p>
          <a:p>
            <a:pPr marL="440975" lvl="1" indent="0" algn="just">
              <a:buNone/>
            </a:pPr>
            <a:r>
              <a:rPr lang="es-ES" sz="2580" dirty="0"/>
              <a:t>Incluye etiquetas nuevas que permiten crear tablas o que una imagen “flote” a la izquierda o derecha de un texto, entre otras…</a:t>
            </a:r>
          </a:p>
          <a:p>
            <a:pPr marL="440975" lvl="1" indent="0">
              <a:buNone/>
            </a:pPr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3074" name="Picture 2" descr="12 reglas para enfrentar el caos de la vida diaria - La Tercera">
            <a:extLst>
              <a:ext uri="{FF2B5EF4-FFF2-40B4-BE49-F238E27FC236}">
                <a16:creationId xmlns:a16="http://schemas.microsoft.com/office/drawing/2014/main" id="{87C4AEC7-CCBF-4CFF-AE7E-DF0CB443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807" y="2926398"/>
            <a:ext cx="3556574" cy="23710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D6B97E9-7DCC-AE94-9EDC-E49573FE4361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3. Versiones de HTML y de XHTML</a:t>
            </a:r>
          </a:p>
        </p:txBody>
      </p:sp>
    </p:spTree>
    <p:extLst>
      <p:ext uri="{BB962C8B-B14F-4D97-AF65-F5344CB8AC3E}">
        <p14:creationId xmlns:p14="http://schemas.microsoft.com/office/powerpoint/2010/main" val="341887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3559" y="1568457"/>
            <a:ext cx="10019755" cy="5780874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s-ES" sz="2800" b="1" dirty="0"/>
              <a:t>HTML 4.01 </a:t>
            </a:r>
            <a:r>
              <a:rPr lang="es-ES" sz="2800" dirty="0"/>
              <a:t>se publica en 1999 por el W3C con la idea de recoger las novedades que crea el mercado y crea tres tipos de documentos que permiten un mayor o menor grado de compatibilidad con los navegadores antiguos:</a:t>
            </a:r>
          </a:p>
          <a:p>
            <a:pPr marL="898175" lvl="1" indent="-457200" algn="just"/>
            <a:r>
              <a:rPr lang="es-ES" sz="2580" dirty="0">
                <a:solidFill>
                  <a:srgbClr val="E44D26"/>
                </a:solidFill>
              </a:rPr>
              <a:t>HTML 4.01 </a:t>
            </a:r>
            <a:r>
              <a:rPr lang="es-ES" sz="2580" dirty="0" err="1">
                <a:solidFill>
                  <a:srgbClr val="E44D26"/>
                </a:solidFill>
              </a:rPr>
              <a:t>Frameset</a:t>
            </a:r>
            <a:r>
              <a:rPr lang="es-ES" sz="2580" dirty="0"/>
              <a:t>: mayor compatibilidad con los navegadores antiguos, menos con los nuevos. Presenta una sintaxis más relajada en la que "casi" todo vale.</a:t>
            </a:r>
          </a:p>
          <a:p>
            <a:pPr marL="898175" lvl="1" indent="-457200" algn="just"/>
            <a:r>
              <a:rPr lang="es-ES" sz="2580" dirty="0">
                <a:solidFill>
                  <a:schemeClr val="accent2">
                    <a:lumMod val="75000"/>
                  </a:schemeClr>
                </a:solidFill>
              </a:rPr>
              <a:t>HTML 4.01 </a:t>
            </a:r>
            <a:r>
              <a:rPr lang="es-ES" sz="2580" dirty="0" err="1">
                <a:solidFill>
                  <a:schemeClr val="accent2">
                    <a:lumMod val="75000"/>
                  </a:schemeClr>
                </a:solidFill>
              </a:rPr>
              <a:t>Transitional</a:t>
            </a:r>
            <a:r>
              <a:rPr lang="es-ES" sz="2580" dirty="0"/>
              <a:t>: compatibilidad intermedia. Es el que más se ha usado históricamente de los tres niveles.</a:t>
            </a:r>
          </a:p>
          <a:p>
            <a:pPr marL="898175" lvl="1" indent="-457200" algn="just"/>
            <a:r>
              <a:rPr lang="es-ES" sz="2580" dirty="0">
                <a:solidFill>
                  <a:schemeClr val="accent3">
                    <a:lumMod val="75000"/>
                  </a:schemeClr>
                </a:solidFill>
              </a:rPr>
              <a:t>HTML 4.01 </a:t>
            </a:r>
            <a:r>
              <a:rPr lang="es-ES" sz="2580" dirty="0" err="1">
                <a:solidFill>
                  <a:schemeClr val="accent3">
                    <a:lumMod val="75000"/>
                  </a:schemeClr>
                </a:solidFill>
              </a:rPr>
              <a:t>Strict</a:t>
            </a:r>
            <a:r>
              <a:rPr lang="es-ES" sz="2580" dirty="0"/>
              <a:t>: más compatible con los navegadores nuevos, menos con los antiguos. Presenta una sintaxis más estricta.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6FB580-4038-4070-B95D-F68A5284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964" y="2784400"/>
            <a:ext cx="2782836" cy="27002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DDAA7B5-EE13-7E67-8570-81A135BE5120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3. Versiones de HTML y de XHTML</a:t>
            </a:r>
          </a:p>
        </p:txBody>
      </p:sp>
    </p:spTree>
    <p:extLst>
      <p:ext uri="{BB962C8B-B14F-4D97-AF65-F5344CB8AC3E}">
        <p14:creationId xmlns:p14="http://schemas.microsoft.com/office/powerpoint/2010/main" val="274387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7" y="1369674"/>
            <a:ext cx="9869701" cy="5780874"/>
          </a:xfrm>
        </p:spPr>
        <p:txBody>
          <a:bodyPr>
            <a:normAutofit lnSpcReduction="10000"/>
          </a:bodyPr>
          <a:lstStyle/>
          <a:p>
            <a:pPr marL="440975" lvl="1" indent="0" algn="just">
              <a:buNone/>
            </a:pPr>
            <a:r>
              <a:rPr lang="es-ES" sz="2800" dirty="0"/>
              <a:t>El W3C sigue pensando que las páginas web deben ser más robustas y en el año 2000 publica </a:t>
            </a:r>
            <a:r>
              <a:rPr lang="es-ES" sz="2800" b="1" dirty="0"/>
              <a:t>XHTML 1.0</a:t>
            </a:r>
            <a:r>
              <a:rPr lang="es-ES" sz="2800" dirty="0"/>
              <a:t> (HTML con sintaxis XML) como el nuevo paradigma a seguir. </a:t>
            </a:r>
          </a:p>
          <a:p>
            <a:pPr marL="440975" lvl="1" indent="0" algn="just">
              <a:buNone/>
            </a:pPr>
            <a:r>
              <a:rPr lang="es-ES" sz="2800" dirty="0"/>
              <a:t>Sin embargo, Apple, Mozilla y otras compañías de peso no están de acuerdo con esta idea y en 2004 fundan el WHATWG </a:t>
            </a:r>
            <a:r>
              <a:rPr lang="es-ES" sz="2600" i="1" dirty="0"/>
              <a:t>(</a:t>
            </a:r>
            <a:r>
              <a:rPr lang="en-US" sz="2600" i="1" dirty="0"/>
              <a:t>Web Hypertext Application Technology Working Group)</a:t>
            </a:r>
            <a:r>
              <a:rPr lang="en-US" sz="2800" dirty="0"/>
              <a:t> para </a:t>
            </a:r>
            <a:r>
              <a:rPr lang="es-ES" sz="2800" dirty="0"/>
              <a:t>trabajar en la especificación de HTML5.</a:t>
            </a:r>
          </a:p>
          <a:p>
            <a:pPr marL="440975" lvl="1" indent="0" algn="just">
              <a:spcAft>
                <a:spcPts val="1800"/>
              </a:spcAft>
              <a:buNone/>
            </a:pPr>
            <a:r>
              <a:rPr lang="es-ES" sz="2800" dirty="0"/>
              <a:t>El mercado acaba "ignorando" el XHTML y, en 2007, el W3C tira la toalla y se une al WHATWG.</a:t>
            </a:r>
          </a:p>
          <a:p>
            <a:pPr marL="457200" indent="-457200" algn="just"/>
            <a:r>
              <a:rPr lang="es-ES" sz="2800" b="1" dirty="0"/>
              <a:t>HTML5 </a:t>
            </a:r>
            <a:r>
              <a:rPr lang="es-ES" sz="2800" dirty="0"/>
              <a:t>se publica en el 2014 por el W3C y presenta muchas mejoras (reproducción de audio o vídeo sin </a:t>
            </a:r>
            <a:r>
              <a:rPr lang="es-ES" sz="2800" dirty="0" err="1"/>
              <a:t>plug-ins</a:t>
            </a:r>
            <a:r>
              <a:rPr lang="es-ES" sz="2800" dirty="0"/>
              <a:t>, ejecución de juegos en el navegador, mejoras en los formularios, nuevas etiquetas semánticas…). </a:t>
            </a:r>
          </a:p>
          <a:p>
            <a:pPr marL="457200" indent="-45720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026" name="Picture 2" descr="A brief guide to the enhancements and new features of HTML5 - Pat Howe's  Blog">
            <a:extLst>
              <a:ext uri="{FF2B5EF4-FFF2-40B4-BE49-F238E27FC236}">
                <a16:creationId xmlns:a16="http://schemas.microsoft.com/office/drawing/2014/main" id="{64DEAD53-CF5F-FB4B-0209-894F4BB4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078" y="4522130"/>
            <a:ext cx="3037545" cy="303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equeños ensayos: Discutir">
            <a:extLst>
              <a:ext uri="{FF2B5EF4-FFF2-40B4-BE49-F238E27FC236}">
                <a16:creationId xmlns:a16="http://schemas.microsoft.com/office/drawing/2014/main" id="{2309B562-B975-6137-4612-D218A41E6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54" y="1778801"/>
            <a:ext cx="2165977" cy="2165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542B6E2-2E21-7B34-4ACA-E6A268063634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3. Versiones de HTML y de XHTML</a:t>
            </a:r>
          </a:p>
        </p:txBody>
      </p:sp>
    </p:spTree>
    <p:extLst>
      <p:ext uri="{BB962C8B-B14F-4D97-AF65-F5344CB8AC3E}">
        <p14:creationId xmlns:p14="http://schemas.microsoft.com/office/powerpoint/2010/main" val="202914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15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9" y="1786175"/>
            <a:ext cx="9869700" cy="5780874"/>
          </a:xfrm>
        </p:spPr>
        <p:txBody>
          <a:bodyPr>
            <a:normAutofit/>
          </a:bodyPr>
          <a:lstStyle/>
          <a:p>
            <a:pPr lvl="0" algn="just"/>
            <a:r>
              <a:rPr lang="es-ES" sz="2580" dirty="0"/>
              <a:t>Utilizaremos un </a:t>
            </a:r>
            <a:r>
              <a:rPr lang="es-ES" sz="2580" b="1" dirty="0"/>
              <a:t>navegador web </a:t>
            </a:r>
            <a:r>
              <a:rPr lang="es-ES" sz="2580" dirty="0"/>
              <a:t>para ver la representación visualizar asociada documento HTML.</a:t>
            </a:r>
          </a:p>
          <a:p>
            <a:pPr lvl="0" algn="just"/>
            <a:r>
              <a:rPr lang="es-ES" sz="2580" dirty="0"/>
              <a:t>Para teclear un documento HTML podemos usar cualquier editor de texto plano, sin embargo, vamos a usar uno de los dos más populares:</a:t>
            </a:r>
            <a:r>
              <a:rPr lang="es-ES" sz="2580" b="1" dirty="0"/>
              <a:t> Visual Studio </a:t>
            </a:r>
            <a:r>
              <a:rPr lang="es-ES" sz="2580" b="1" dirty="0" err="1"/>
              <a:t>Code</a:t>
            </a:r>
            <a:endParaRPr lang="es-ES" sz="2580" b="1" dirty="0"/>
          </a:p>
          <a:p>
            <a:pPr lvl="0" algn="just"/>
            <a:r>
              <a:rPr lang="es-ES" sz="2580" b="1" dirty="0"/>
              <a:t>VS </a:t>
            </a:r>
            <a:r>
              <a:rPr lang="es-ES" sz="2580" b="1" dirty="0" err="1"/>
              <a:t>Code</a:t>
            </a:r>
            <a:r>
              <a:rPr lang="es-ES" sz="2580" b="1" dirty="0"/>
              <a:t> </a:t>
            </a:r>
            <a:r>
              <a:rPr lang="es-ES" sz="2580" dirty="0"/>
              <a:t>es un editor de código fuente ligero, multilenguaje, con resaltado y autocompletado de sintaxis. Además, es personalizable y extensible mediante </a:t>
            </a:r>
            <a:r>
              <a:rPr lang="es-ES" sz="2580" dirty="0" err="1"/>
              <a:t>plug-ins</a:t>
            </a:r>
            <a:r>
              <a:rPr lang="es-ES" sz="2580" dirty="0"/>
              <a:t>.</a:t>
            </a:r>
          </a:p>
          <a:p>
            <a:pPr marL="503972" lvl="1" indent="0" algn="ctr">
              <a:buNone/>
            </a:pPr>
            <a:r>
              <a:rPr lang="es-ES" sz="2140" dirty="0"/>
              <a:t>Descargarlo e instalarlo desde: </a:t>
            </a:r>
            <a:r>
              <a:rPr lang="es-ES" sz="2140" dirty="0">
                <a:hlinkClick r:id="rId3"/>
              </a:rPr>
              <a:t>https://code.visualstudio.com/</a:t>
            </a:r>
            <a:endParaRPr lang="es-ES" sz="2140" dirty="0"/>
          </a:p>
          <a:p>
            <a:pPr lvl="0" algn="just"/>
            <a:r>
              <a:rPr lang="es-ES" sz="2400" i="1" dirty="0"/>
              <a:t>Si alguien quiere usar Sublime Text o cualquier otro, no hay inconveniente.</a:t>
            </a:r>
          </a:p>
        </p:txBody>
      </p:sp>
      <p:pic>
        <p:nvPicPr>
          <p:cNvPr id="1026" name="Picture 2" descr="Visual Studio Code and VS Code icons and names usage guidelines">
            <a:extLst>
              <a:ext uri="{FF2B5EF4-FFF2-40B4-BE49-F238E27FC236}">
                <a16:creationId xmlns:a16="http://schemas.microsoft.com/office/drawing/2014/main" id="{B15321D7-4EA7-46E1-8E18-873BA4F42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025" y="1171265"/>
            <a:ext cx="2908750" cy="29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blime Text - Text Editing, Done Right">
            <a:extLst>
              <a:ext uri="{FF2B5EF4-FFF2-40B4-BE49-F238E27FC236}">
                <a16:creationId xmlns:a16="http://schemas.microsoft.com/office/drawing/2014/main" id="{67256FF2-2D14-4EC9-9819-CD309FCD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587" y="4293339"/>
            <a:ext cx="2513627" cy="25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F187DA-47B1-43A9-A345-A5EE3C9826AC}"/>
              </a:ext>
            </a:extLst>
          </p:cNvPr>
          <p:cNvSpPr txBox="1"/>
          <p:nvPr/>
        </p:nvSpPr>
        <p:spPr>
          <a:xfrm>
            <a:off x="10933131" y="6705969"/>
            <a:ext cx="2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Sublime Text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1D4AC35-DB50-4C3D-B2FB-225AFC69BC26}"/>
              </a:ext>
            </a:extLst>
          </p:cNvPr>
          <p:cNvSpPr txBox="1"/>
          <p:nvPr/>
        </p:nvSpPr>
        <p:spPr>
          <a:xfrm>
            <a:off x="10933131" y="986599"/>
            <a:ext cx="2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Visual Studio </a:t>
            </a:r>
            <a:r>
              <a:rPr lang="es-ES" b="1" dirty="0" err="1">
                <a:solidFill>
                  <a:schemeClr val="bg1"/>
                </a:solidFill>
              </a:rPr>
              <a:t>Code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7AC51C9-0483-9206-D05B-806D1B9F2413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4. Entorno de trabajo</a:t>
            </a:r>
          </a:p>
        </p:txBody>
      </p:sp>
    </p:spTree>
    <p:extLst>
      <p:ext uri="{BB962C8B-B14F-4D97-AF65-F5344CB8AC3E}">
        <p14:creationId xmlns:p14="http://schemas.microsoft.com/office/powerpoint/2010/main" val="284781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16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364318"/>
            <a:ext cx="5149312" cy="5780874"/>
          </a:xfrm>
        </p:spPr>
        <p:txBody>
          <a:bodyPr>
            <a:normAutofit/>
          </a:bodyPr>
          <a:lstStyle/>
          <a:p>
            <a:pPr lvl="0" algn="just">
              <a:spcBef>
                <a:spcPts val="0"/>
              </a:spcBef>
            </a:pPr>
            <a:r>
              <a:rPr lang="es-ES" sz="2300" dirty="0"/>
              <a:t>Podemos poner la interface en español así: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sz="2300" dirty="0"/>
              <a:t>Pulsa </a:t>
            </a:r>
            <a:r>
              <a:rPr lang="pt-BR" sz="2300" dirty="0" err="1">
                <a:solidFill>
                  <a:srgbClr val="0070C0"/>
                </a:solidFill>
              </a:rPr>
              <a:t>Ctrl+Shift+p</a:t>
            </a:r>
            <a:r>
              <a:rPr lang="pt-BR" sz="2300" dirty="0">
                <a:solidFill>
                  <a:srgbClr val="0070C0"/>
                </a:solidFill>
              </a:rPr>
              <a:t> </a:t>
            </a:r>
            <a:r>
              <a:rPr lang="pt-BR" sz="2300" dirty="0"/>
              <a:t>o </a:t>
            </a:r>
            <a:r>
              <a:rPr lang="pt-BR" sz="2300" dirty="0">
                <a:solidFill>
                  <a:srgbClr val="0070C0"/>
                </a:solidFill>
              </a:rPr>
              <a:t>F1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2300" dirty="0"/>
              <a:t>Escribe </a:t>
            </a:r>
            <a:r>
              <a:rPr lang="es-ES" sz="2300" i="1" dirty="0">
                <a:solidFill>
                  <a:srgbClr val="0070C0"/>
                </a:solidFill>
              </a:rPr>
              <a:t>configure </a:t>
            </a:r>
            <a:r>
              <a:rPr lang="es-ES" sz="2300" i="1" dirty="0" err="1">
                <a:solidFill>
                  <a:srgbClr val="0070C0"/>
                </a:solidFill>
              </a:rPr>
              <a:t>display</a:t>
            </a:r>
            <a:endParaRPr lang="es-ES" sz="2300" i="1" dirty="0">
              <a:solidFill>
                <a:srgbClr val="0070C0"/>
              </a:solidFill>
            </a:endParaRPr>
          </a:p>
          <a:p>
            <a:pPr lvl="0" algn="just"/>
            <a:r>
              <a:rPr lang="es-ES" sz="2300" dirty="0"/>
              <a:t>Clicando este </a:t>
            </a:r>
            <a:r>
              <a:rPr lang="es-ES" sz="2300" dirty="0">
                <a:solidFill>
                  <a:srgbClr val="FF0000"/>
                </a:solidFill>
              </a:rPr>
              <a:t>icono</a:t>
            </a:r>
            <a:r>
              <a:rPr lang="es-ES" sz="2300" dirty="0"/>
              <a:t>, se desplegará el panel </a:t>
            </a:r>
            <a:r>
              <a:rPr lang="es-ES" sz="2300" dirty="0">
                <a:solidFill>
                  <a:srgbClr val="0070C0"/>
                </a:solidFill>
              </a:rPr>
              <a:t>Explorador</a:t>
            </a:r>
            <a:r>
              <a:rPr lang="es-ES" sz="2300" dirty="0"/>
              <a:t> para crear y abrir carpetas y archivos.</a:t>
            </a:r>
          </a:p>
          <a:p>
            <a:pPr lvl="0" algn="just"/>
            <a:r>
              <a:rPr lang="es-ES" sz="2300" dirty="0"/>
              <a:t>VS </a:t>
            </a:r>
            <a:r>
              <a:rPr lang="es-ES" sz="2300" dirty="0" err="1"/>
              <a:t>Code</a:t>
            </a:r>
            <a:r>
              <a:rPr lang="es-ES" sz="2300" dirty="0"/>
              <a:t> nos ayudará a escribir el código proponiéndonos opciones mientras escribimos.</a:t>
            </a:r>
          </a:p>
          <a:p>
            <a:pPr lvl="0" algn="just"/>
            <a:r>
              <a:rPr lang="es-ES" sz="2300" dirty="0"/>
              <a:t>Podremos acceder a funciones como formatear el documento automáticamente haciendo clic derecho sobre el nombre del archivo.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7099CA-368E-4A71-9538-44D3B634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36" y="997298"/>
            <a:ext cx="7507056" cy="640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23017DE-A75C-649E-D516-DEBBEB245DB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4. Entorno de trabajo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62E7774-5868-C3EF-6849-7EAF43E655B0}"/>
              </a:ext>
            </a:extLst>
          </p:cNvPr>
          <p:cNvCxnSpPr>
            <a:cxnSpLocks/>
          </p:cNvCxnSpPr>
          <p:nvPr/>
        </p:nvCxnSpPr>
        <p:spPr>
          <a:xfrm flipV="1">
            <a:off x="3451860" y="1786175"/>
            <a:ext cx="2283018" cy="1274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228153D-180D-1C1B-B828-13E0088FBE26}"/>
              </a:ext>
            </a:extLst>
          </p:cNvPr>
          <p:cNvSpPr/>
          <p:nvPr/>
        </p:nvSpPr>
        <p:spPr>
          <a:xfrm>
            <a:off x="6206490" y="1325880"/>
            <a:ext cx="2251710" cy="60731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8E1A849-4749-38BE-5536-069AA05F52C0}"/>
              </a:ext>
            </a:extLst>
          </p:cNvPr>
          <p:cNvCxnSpPr>
            <a:cxnSpLocks/>
          </p:cNvCxnSpPr>
          <p:nvPr/>
        </p:nvCxnSpPr>
        <p:spPr>
          <a:xfrm>
            <a:off x="3558209" y="3538330"/>
            <a:ext cx="2648281" cy="5650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F3A6F64-E447-A163-1D3F-E9831AAD8D4A}"/>
              </a:ext>
            </a:extLst>
          </p:cNvPr>
          <p:cNvCxnSpPr>
            <a:cxnSpLocks/>
          </p:cNvCxnSpPr>
          <p:nvPr/>
        </p:nvCxnSpPr>
        <p:spPr>
          <a:xfrm flipV="1">
            <a:off x="5502750" y="2331720"/>
            <a:ext cx="1829595" cy="3749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FCA1B1A-E0B3-E17C-3828-62B4FAEE1E1F}"/>
              </a:ext>
            </a:extLst>
          </p:cNvPr>
          <p:cNvCxnSpPr>
            <a:cxnSpLocks/>
          </p:cNvCxnSpPr>
          <p:nvPr/>
        </p:nvCxnSpPr>
        <p:spPr>
          <a:xfrm>
            <a:off x="7332345" y="2359636"/>
            <a:ext cx="2256155" cy="29095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7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17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1568457"/>
            <a:ext cx="4497342" cy="5780874"/>
          </a:xfrm>
        </p:spPr>
        <p:txBody>
          <a:bodyPr>
            <a:normAutofit/>
          </a:bodyPr>
          <a:lstStyle/>
          <a:p>
            <a:pPr lvl="0" algn="just"/>
            <a:r>
              <a:rPr lang="es-ES" sz="2580" dirty="0"/>
              <a:t>Es recomendable  </a:t>
            </a:r>
            <a:r>
              <a:rPr lang="es-ES" sz="2580" dirty="0">
                <a:solidFill>
                  <a:srgbClr val="FF0000"/>
                </a:solidFill>
              </a:rPr>
              <a:t>instalar</a:t>
            </a:r>
            <a:r>
              <a:rPr lang="es-ES" sz="2580" dirty="0"/>
              <a:t> una extensión llamada </a:t>
            </a:r>
            <a:r>
              <a:rPr lang="es-ES" sz="2580" b="1" dirty="0">
                <a:solidFill>
                  <a:schemeClr val="accent2"/>
                </a:solidFill>
              </a:rPr>
              <a:t>Live </a:t>
            </a:r>
            <a:r>
              <a:rPr lang="es-ES" sz="2580" b="1" dirty="0" err="1">
                <a:solidFill>
                  <a:schemeClr val="accent2"/>
                </a:solidFill>
              </a:rPr>
              <a:t>Preview</a:t>
            </a:r>
            <a:r>
              <a:rPr lang="es-ES" sz="2580" b="1" dirty="0">
                <a:solidFill>
                  <a:schemeClr val="accent2"/>
                </a:solidFill>
              </a:rPr>
              <a:t>. </a:t>
            </a:r>
          </a:p>
          <a:p>
            <a:pPr lvl="0" algn="just"/>
            <a:r>
              <a:rPr lang="es-ES" sz="2580" dirty="0"/>
              <a:t>Esta extensión integra un </a:t>
            </a:r>
            <a:r>
              <a:rPr lang="es-ES" sz="2580" b="1" dirty="0"/>
              <a:t>servidor web </a:t>
            </a:r>
            <a:r>
              <a:rPr lang="es-ES" sz="2580" dirty="0"/>
              <a:t>en el propio VS </a:t>
            </a:r>
            <a:r>
              <a:rPr lang="es-ES" sz="2580" dirty="0" err="1"/>
              <a:t>Code</a:t>
            </a:r>
            <a:r>
              <a:rPr lang="es-ES" sz="2580" dirty="0"/>
              <a:t> que nos permitirá abrir una pestaña que reflejará el resultado de la página inmediatamente sin necesidad de abrir un navegador externo.</a:t>
            </a:r>
          </a:p>
          <a:p>
            <a:pPr lvl="0" algn="ctr"/>
            <a:r>
              <a:rPr lang="es-ES" sz="2580" dirty="0"/>
              <a:t>Uso: </a:t>
            </a:r>
            <a:r>
              <a:rPr lang="es-ES" sz="2400" i="1" dirty="0" err="1">
                <a:solidFill>
                  <a:schemeClr val="accent5"/>
                </a:solidFill>
              </a:rPr>
              <a:t>click</a:t>
            </a:r>
            <a:r>
              <a:rPr lang="es-ES" sz="2400" i="1" dirty="0">
                <a:solidFill>
                  <a:schemeClr val="accent5"/>
                </a:solidFill>
              </a:rPr>
              <a:t> derecho -&gt; Show </a:t>
            </a:r>
            <a:r>
              <a:rPr lang="es-ES" sz="2400" i="1" dirty="0" err="1">
                <a:solidFill>
                  <a:schemeClr val="accent5"/>
                </a:solidFill>
              </a:rPr>
              <a:t>Preview</a:t>
            </a:r>
            <a:endParaRPr lang="es-ES" sz="2400" i="1" dirty="0">
              <a:solidFill>
                <a:schemeClr val="accent5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2B8E53-B8BE-F1C6-EE0F-E46C915E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04" y="282301"/>
            <a:ext cx="3822312" cy="2836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C8AA8-8E9E-A923-960F-B2A31DAA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19" y="3353624"/>
            <a:ext cx="8023683" cy="409255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232B551-EAC3-5FB5-232A-6E4DFB960143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4. Entorno de trabajo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E636848E-3EF2-5E0D-E300-AB12F10C8F28}"/>
              </a:ext>
            </a:extLst>
          </p:cNvPr>
          <p:cNvCxnSpPr>
            <a:cxnSpLocks/>
          </p:cNvCxnSpPr>
          <p:nvPr/>
        </p:nvCxnSpPr>
        <p:spPr>
          <a:xfrm>
            <a:off x="4725942" y="1897380"/>
            <a:ext cx="2580662" cy="9258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02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9925" y="642094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/>
              <a:t>18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3499" y="1540262"/>
            <a:ext cx="10387013" cy="5283165"/>
          </a:xfrm>
        </p:spPr>
        <p:txBody>
          <a:bodyPr>
            <a:normAutofit/>
          </a:bodyPr>
          <a:lstStyle/>
          <a:p>
            <a:pPr lvl="0"/>
            <a:r>
              <a:rPr lang="es-ES" sz="2800" dirty="0"/>
              <a:t>Nuestra plantilla para crear documentos HTML será esta:</a:t>
            </a:r>
          </a:p>
          <a:p>
            <a:pPr lvl="1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03E931-DD0D-C09B-752C-884DA275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8" y="2307774"/>
            <a:ext cx="11963400" cy="4695825"/>
          </a:xfrm>
          <a:prstGeom prst="rect">
            <a:avLst/>
          </a:prstGeom>
        </p:spPr>
      </p:pic>
      <p:sp>
        <p:nvSpPr>
          <p:cNvPr id="5" name="Globo: línea 4">
            <a:extLst>
              <a:ext uri="{FF2B5EF4-FFF2-40B4-BE49-F238E27FC236}">
                <a16:creationId xmlns:a16="http://schemas.microsoft.com/office/drawing/2014/main" id="{1C4665FB-07C4-4C59-6257-99AE97F4CC2A}"/>
              </a:ext>
            </a:extLst>
          </p:cNvPr>
          <p:cNvSpPr/>
          <p:nvPr/>
        </p:nvSpPr>
        <p:spPr>
          <a:xfrm>
            <a:off x="6517292" y="2309831"/>
            <a:ext cx="6174356" cy="1357354"/>
          </a:xfrm>
          <a:prstGeom prst="borderCallout1">
            <a:avLst>
              <a:gd name="adj1" fmla="val 81351"/>
              <a:gd name="adj2" fmla="val 797"/>
              <a:gd name="adj3" fmla="val 99853"/>
              <a:gd name="adj4" fmla="val -279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Con la metainformación le indicamos al navegador que nuestro documento está escrito usando el juego de caracteres europeo UTF-8. Esto nos permitirá usar la Ñ y las tildes</a:t>
            </a:r>
          </a:p>
        </p:txBody>
      </p:sp>
      <p:sp>
        <p:nvSpPr>
          <p:cNvPr id="14" name="Globo: línea 13">
            <a:extLst>
              <a:ext uri="{FF2B5EF4-FFF2-40B4-BE49-F238E27FC236}">
                <a16:creationId xmlns:a16="http://schemas.microsoft.com/office/drawing/2014/main" id="{5533FC26-615B-9F43-9234-6910EA4352D2}"/>
              </a:ext>
            </a:extLst>
          </p:cNvPr>
          <p:cNvSpPr/>
          <p:nvPr/>
        </p:nvSpPr>
        <p:spPr>
          <a:xfrm>
            <a:off x="2266618" y="5740191"/>
            <a:ext cx="1917781" cy="680753"/>
          </a:xfrm>
          <a:prstGeom prst="borderCallout1">
            <a:avLst>
              <a:gd name="adj1" fmla="val 5042"/>
              <a:gd name="adj2" fmla="val 51648"/>
              <a:gd name="adj3" fmla="val -125317"/>
              <a:gd name="adj4" fmla="val 296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Título de la página web</a:t>
            </a:r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E98B9EBD-9DFA-6FD9-CE73-DBE5B74EA1BB}"/>
              </a:ext>
            </a:extLst>
          </p:cNvPr>
          <p:cNvSpPr/>
          <p:nvPr/>
        </p:nvSpPr>
        <p:spPr>
          <a:xfrm>
            <a:off x="3924671" y="2181595"/>
            <a:ext cx="2220864" cy="958685"/>
          </a:xfrm>
          <a:prstGeom prst="borderCallout1">
            <a:avLst>
              <a:gd name="adj1" fmla="val 53076"/>
              <a:gd name="adj2" fmla="val -682"/>
              <a:gd name="adj3" fmla="val 76868"/>
              <a:gd name="adj4" fmla="val -313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Indicamos el idioma de la página</a:t>
            </a:r>
          </a:p>
        </p:txBody>
      </p:sp>
      <p:sp>
        <p:nvSpPr>
          <p:cNvPr id="9" name="Globo: línea 8">
            <a:extLst>
              <a:ext uri="{FF2B5EF4-FFF2-40B4-BE49-F238E27FC236}">
                <a16:creationId xmlns:a16="http://schemas.microsoft.com/office/drawing/2014/main" id="{0E629E05-EFB5-D636-AEE9-8EFC2C62CF60}"/>
              </a:ext>
            </a:extLst>
          </p:cNvPr>
          <p:cNvSpPr/>
          <p:nvPr/>
        </p:nvSpPr>
        <p:spPr>
          <a:xfrm>
            <a:off x="4936943" y="5052645"/>
            <a:ext cx="2774068" cy="1669901"/>
          </a:xfrm>
          <a:prstGeom prst="borderCallout1">
            <a:avLst>
              <a:gd name="adj1" fmla="val -739"/>
              <a:gd name="adj2" fmla="val 16008"/>
              <a:gd name="adj3" fmla="val -50494"/>
              <a:gd name="adj4" fmla="val 1530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Permite la compatibilidad con navegadores antiguos de Microsoft (Internet  Explorer…)</a:t>
            </a:r>
          </a:p>
        </p:txBody>
      </p:sp>
      <p:sp>
        <p:nvSpPr>
          <p:cNvPr id="13" name="Globo: línea 12">
            <a:extLst>
              <a:ext uri="{FF2B5EF4-FFF2-40B4-BE49-F238E27FC236}">
                <a16:creationId xmlns:a16="http://schemas.microsoft.com/office/drawing/2014/main" id="{853334CC-0AF4-AA95-C6C9-B0AAFCCB9F1D}"/>
              </a:ext>
            </a:extLst>
          </p:cNvPr>
          <p:cNvSpPr/>
          <p:nvPr/>
        </p:nvSpPr>
        <p:spPr>
          <a:xfrm>
            <a:off x="8095760" y="5052644"/>
            <a:ext cx="4049130" cy="1669901"/>
          </a:xfrm>
          <a:prstGeom prst="borderCallout1">
            <a:avLst>
              <a:gd name="adj1" fmla="val -739"/>
              <a:gd name="adj2" fmla="val 16008"/>
              <a:gd name="adj3" fmla="val -50494"/>
              <a:gd name="adj4" fmla="val 1530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Le indica al navegador que el ancho de la ventana donde debe pintar la página web se corresponde con el ancho de la pantalla del dispositivo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EA3C51-0D33-5D71-F9A4-0A6EF7F2422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320089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9620" y="631161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/>
              <a:t>19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3194" y="1430932"/>
            <a:ext cx="10899646" cy="5283165"/>
          </a:xfrm>
        </p:spPr>
        <p:txBody>
          <a:bodyPr>
            <a:normAutofit/>
          </a:bodyPr>
          <a:lstStyle/>
          <a:p>
            <a:pPr lvl="0"/>
            <a:r>
              <a:rPr lang="es-ES" sz="2400" dirty="0"/>
              <a:t>Esta plantilla la genera automáticamente VS </a:t>
            </a:r>
            <a:r>
              <a:rPr lang="es-ES" sz="2400" dirty="0" err="1"/>
              <a:t>Code</a:t>
            </a:r>
            <a:r>
              <a:rPr lang="es-ES" sz="2400" dirty="0"/>
              <a:t> cuando creas un </a:t>
            </a:r>
            <a:r>
              <a:rPr lang="es-ES" sz="2400" b="1" dirty="0"/>
              <a:t>fichero.html </a:t>
            </a:r>
            <a:r>
              <a:rPr lang="es-ES" sz="2400" dirty="0"/>
              <a:t>vacío, escribes en la primera línea </a:t>
            </a:r>
            <a:r>
              <a:rPr lang="es-ES" sz="2400" b="1" dirty="0">
                <a:solidFill>
                  <a:srgbClr val="FF0000"/>
                </a:solidFill>
              </a:rPr>
              <a:t>!</a:t>
            </a:r>
            <a:r>
              <a:rPr lang="es-ES" sz="2400" b="1" dirty="0"/>
              <a:t> </a:t>
            </a:r>
            <a:r>
              <a:rPr lang="es-ES" sz="2400" dirty="0"/>
              <a:t>y pulsas </a:t>
            </a:r>
            <a:r>
              <a:rPr lang="es-ES" sz="2400" b="1" dirty="0">
                <a:solidFill>
                  <a:srgbClr val="FF0000"/>
                </a:solidFill>
              </a:rPr>
              <a:t>ENTER</a:t>
            </a:r>
            <a:r>
              <a:rPr lang="es-ES" sz="2800" dirty="0"/>
              <a:t>.</a:t>
            </a:r>
          </a:p>
          <a:p>
            <a:pPr lvl="1"/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03E931-DD0D-C09B-752C-884DA275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096" y="3818672"/>
            <a:ext cx="8225567" cy="3228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0897BF-764E-2D82-0D24-707C979B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44" y="2633300"/>
            <a:ext cx="9353550" cy="876300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849B0DE6-3D76-0AA8-6FF9-32DECD6061EB}"/>
              </a:ext>
            </a:extLst>
          </p:cNvPr>
          <p:cNvSpPr/>
          <p:nvPr/>
        </p:nvSpPr>
        <p:spPr>
          <a:xfrm>
            <a:off x="5206646" y="3274777"/>
            <a:ext cx="624468" cy="8028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2FAEF2-C51C-CCF4-7AC3-DC6CFF38759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309409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EA806D-B984-4A3E-A339-0C21CDC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1DFACD-AD42-4BE4-AC4C-2FB60869AACD}" type="slidenum">
              <a:rPr/>
              <a:t>2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1CD2C3-4750-4307-85C5-99EDC09B8E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10344"/>
            <a:ext cx="9359900" cy="900112"/>
          </a:xfrm>
        </p:spPr>
        <p:txBody>
          <a:bodyPr>
            <a:normAutofit fontScale="90000"/>
          </a:bodyPr>
          <a:lstStyle/>
          <a:p>
            <a:pPr lvl="0"/>
            <a:r>
              <a:rPr lang="es-ES" dirty="0"/>
              <a:t>UD 7 – 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Índice de Contenidos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80FE6-6964-4109-A5E2-EFA2A081B6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944" y="2000250"/>
            <a:ext cx="11519734" cy="3655115"/>
          </a:xfrm>
        </p:spPr>
        <p:txBody>
          <a:bodyPr>
            <a:normAutofit lnSpcReduction="10000"/>
          </a:bodyPr>
          <a:lstStyle/>
          <a:p>
            <a:pPr lvl="0"/>
            <a:r>
              <a:rPr lang="es-ES" sz="4000" dirty="0"/>
              <a:t>1 – HTML vs CSS</a:t>
            </a:r>
          </a:p>
          <a:p>
            <a:pPr lvl="0"/>
            <a:r>
              <a:rPr lang="es-ES" sz="4000" dirty="0"/>
              <a:t>2 - HTML a vista de pájaro</a:t>
            </a:r>
          </a:p>
          <a:p>
            <a:pPr lvl="0"/>
            <a:r>
              <a:rPr lang="es-ES" sz="4000" dirty="0"/>
              <a:t>3 – Versiones de HTML y XHTML</a:t>
            </a:r>
          </a:p>
          <a:p>
            <a:pPr lvl="0"/>
            <a:r>
              <a:rPr lang="es-ES" sz="4000" dirty="0"/>
              <a:t>4 – Entorno de trabajo</a:t>
            </a:r>
          </a:p>
          <a:p>
            <a:pPr lvl="0"/>
            <a:r>
              <a:rPr lang="es-ES" sz="4000" dirty="0"/>
              <a:t>5 - Trabajando con HTML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55874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/>
              <a:t>20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510446"/>
            <a:ext cx="10387013" cy="5283165"/>
          </a:xfrm>
        </p:spPr>
        <p:txBody>
          <a:bodyPr>
            <a:normAutofit/>
          </a:bodyPr>
          <a:lstStyle/>
          <a:p>
            <a:pPr lvl="0">
              <a:spcAft>
                <a:spcPts val="1200"/>
              </a:spcAft>
            </a:pPr>
            <a:r>
              <a:rPr lang="es-ES" sz="2800" dirty="0"/>
              <a:t>Dentro del </a:t>
            </a:r>
            <a:r>
              <a:rPr lang="es-ES" sz="2800" b="1" dirty="0" err="1"/>
              <a:t>body</a:t>
            </a:r>
            <a:r>
              <a:rPr lang="es-ES" sz="2800" b="1" dirty="0"/>
              <a:t> </a:t>
            </a:r>
            <a:r>
              <a:rPr lang="es-ES" sz="2800" dirty="0"/>
              <a:t>podemos usar etiquetas </a:t>
            </a:r>
            <a:r>
              <a:rPr lang="es-ES" sz="2800" b="1" dirty="0"/>
              <a:t>&lt;h1&gt; </a:t>
            </a:r>
            <a:r>
              <a:rPr lang="es-ES" sz="2800" dirty="0"/>
              <a:t>o </a:t>
            </a:r>
            <a:r>
              <a:rPr lang="es-ES" sz="2800" b="1" dirty="0"/>
              <a:t>&lt;p&gt;</a:t>
            </a:r>
            <a:r>
              <a:rPr lang="es-ES" sz="2800" dirty="0"/>
              <a:t> para representar encabezados y párrafos respectivamente:</a:t>
            </a:r>
            <a:endParaRPr lang="es-ES" sz="2800" b="1" dirty="0"/>
          </a:p>
          <a:p>
            <a:pPr lvl="1"/>
            <a:endParaRPr lang="es-ES" sz="2400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9982A2C-076A-8DD2-B3C6-967290F2B27F}"/>
              </a:ext>
            </a:extLst>
          </p:cNvPr>
          <p:cNvSpPr/>
          <p:nvPr/>
        </p:nvSpPr>
        <p:spPr>
          <a:xfrm>
            <a:off x="9846501" y="5277397"/>
            <a:ext cx="3291078" cy="110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Realiza los ejercicios 1-3 del BLOQUE 1</a:t>
            </a:r>
            <a:endParaRPr lang="es-E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4BC892-D399-1A6C-BD8F-9E200214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94" y="2682927"/>
            <a:ext cx="9182100" cy="152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AE889DE-5813-91BF-66E0-150FB229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94" y="4431351"/>
            <a:ext cx="5105400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2C89F061-E5B5-9FE5-92ED-39EB396E915B}"/>
              </a:ext>
            </a:extLst>
          </p:cNvPr>
          <p:cNvSpPr/>
          <p:nvPr/>
        </p:nvSpPr>
        <p:spPr>
          <a:xfrm>
            <a:off x="3196360" y="4060485"/>
            <a:ext cx="624468" cy="5183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28A365A-EC91-7100-9487-F846DC61F235}"/>
              </a:ext>
            </a:extLst>
          </p:cNvPr>
          <p:cNvSpPr/>
          <p:nvPr/>
        </p:nvSpPr>
        <p:spPr>
          <a:xfrm>
            <a:off x="6492913" y="5009322"/>
            <a:ext cx="2921969" cy="195190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Guardamos el fichero con extensión .</a:t>
            </a:r>
            <a:r>
              <a:rPr lang="es-ES" sz="2000" dirty="0" err="1"/>
              <a:t>html</a:t>
            </a:r>
            <a:r>
              <a:rPr lang="es-ES" sz="2000" dirty="0"/>
              <a:t> y lo abrimos en un navegador o con Live </a:t>
            </a:r>
            <a:r>
              <a:rPr lang="es-ES" sz="2000" dirty="0" err="1"/>
              <a:t>Preview</a:t>
            </a:r>
            <a:r>
              <a:rPr lang="es-ES" sz="2000" dirty="0"/>
              <a:t> para ver el resultado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BC6032F-EDE3-2770-80F8-D63CD79B279C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3097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419" y="679745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568457"/>
            <a:ext cx="9869700" cy="5780874"/>
          </a:xfrm>
        </p:spPr>
        <p:txBody>
          <a:bodyPr>
            <a:normAutofit/>
          </a:bodyPr>
          <a:lstStyle/>
          <a:p>
            <a:pPr marL="0" lvl="0" indent="0" algn="just">
              <a:spcAft>
                <a:spcPts val="1200"/>
              </a:spcAft>
              <a:buNone/>
            </a:pPr>
            <a:r>
              <a:rPr lang="es-ES" sz="2800" b="1" dirty="0"/>
              <a:t>Sobre las etiquetas</a:t>
            </a:r>
          </a:p>
          <a:p>
            <a:pPr lvl="0" algn="just"/>
            <a:r>
              <a:rPr lang="es-ES" sz="2400" dirty="0"/>
              <a:t>Observa que las etiquetas </a:t>
            </a:r>
            <a:r>
              <a:rPr lang="es-ES" sz="2400" b="1" dirty="0">
                <a:solidFill>
                  <a:schemeClr val="accent4"/>
                </a:solidFill>
              </a:rPr>
              <a:t>deben abrirse y cerrarse correctamente </a:t>
            </a:r>
            <a:r>
              <a:rPr lang="es-ES" sz="2400" dirty="0"/>
              <a:t>para que no haya comportamientos extraños en el navegador.</a:t>
            </a:r>
          </a:p>
          <a:p>
            <a:pPr marL="0" lvl="0" indent="0" algn="just">
              <a:buNone/>
            </a:pPr>
            <a:endParaRPr lang="es-ES" sz="1800" dirty="0"/>
          </a:p>
          <a:p>
            <a:pPr lvl="0" algn="just"/>
            <a:r>
              <a:rPr lang="es-ES" sz="2400" dirty="0"/>
              <a:t>Se considera una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</a:rPr>
              <a:t>buena práctica escribir las etiquetas en minúsculas</a:t>
            </a:r>
            <a:r>
              <a:rPr lang="es-ES" sz="2400" dirty="0"/>
              <a:t> (</a:t>
            </a:r>
            <a:r>
              <a:rPr lang="es-ES" sz="2400" dirty="0">
                <a:solidFill>
                  <a:schemeClr val="accent5"/>
                </a:solidFill>
              </a:rPr>
              <a:t>&lt;p&gt;</a:t>
            </a:r>
            <a:r>
              <a:rPr lang="es-ES" sz="2400" dirty="0"/>
              <a:t>, </a:t>
            </a:r>
            <a:r>
              <a:rPr lang="es-ES" sz="2400" dirty="0">
                <a:solidFill>
                  <a:schemeClr val="accent5"/>
                </a:solidFill>
              </a:rPr>
              <a:t>&lt;head&gt;</a:t>
            </a:r>
            <a:r>
              <a:rPr lang="es-ES" sz="2400" dirty="0"/>
              <a:t>…) aunque el navegador las sabe interpretar si las escribimos de otra forma (</a:t>
            </a:r>
            <a:r>
              <a:rPr lang="es-ES" sz="2400" dirty="0">
                <a:solidFill>
                  <a:schemeClr val="accent5"/>
                </a:solidFill>
              </a:rPr>
              <a:t>&lt;P&gt;</a:t>
            </a:r>
            <a:r>
              <a:rPr lang="es-ES" sz="2400" dirty="0"/>
              <a:t>, </a:t>
            </a:r>
            <a:r>
              <a:rPr lang="es-ES" sz="2400" dirty="0">
                <a:solidFill>
                  <a:schemeClr val="accent5"/>
                </a:solidFill>
              </a:rPr>
              <a:t>&lt;</a:t>
            </a:r>
            <a:r>
              <a:rPr lang="es-ES" sz="2400" dirty="0" err="1">
                <a:solidFill>
                  <a:schemeClr val="accent5"/>
                </a:solidFill>
              </a:rPr>
              <a:t>hEaD</a:t>
            </a:r>
            <a:r>
              <a:rPr lang="es-ES" sz="2400" dirty="0">
                <a:solidFill>
                  <a:schemeClr val="accent5"/>
                </a:solidFill>
              </a:rPr>
              <a:t>&gt;</a:t>
            </a:r>
            <a:r>
              <a:rPr lang="es-ES" sz="2400" dirty="0"/>
              <a:t>…)</a:t>
            </a:r>
          </a:p>
          <a:p>
            <a:pPr marL="0" lvl="0" indent="0" algn="just">
              <a:buNone/>
            </a:pPr>
            <a:endParaRPr lang="es-ES" sz="2000" dirty="0"/>
          </a:p>
          <a:p>
            <a:pPr lvl="0" algn="just"/>
            <a:r>
              <a:rPr lang="es-ES" sz="2400" b="1" dirty="0">
                <a:solidFill>
                  <a:srgbClr val="002060"/>
                </a:solidFill>
              </a:rPr>
              <a:t>Las etiquetas pueden llevar o no atributos, </a:t>
            </a:r>
            <a:r>
              <a:rPr lang="es-ES" sz="2400" dirty="0"/>
              <a:t>pero si los llevan, siempre estarán </a:t>
            </a:r>
            <a:r>
              <a:rPr lang="es-ES" sz="2400" b="1" dirty="0">
                <a:solidFill>
                  <a:srgbClr val="002060"/>
                </a:solidFill>
              </a:rPr>
              <a:t>en la etiqueta de apertura</a:t>
            </a:r>
            <a:r>
              <a:rPr lang="es-ES" sz="2400" dirty="0"/>
              <a:t>, nunca en la de cierre.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CD3229-B9B5-F352-153B-04C7782D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753" y="1325229"/>
            <a:ext cx="1521112" cy="2244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3421716-0BB3-2D55-301D-CFD9D24F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878" y="1804215"/>
            <a:ext cx="1286291" cy="12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5DB5096-BB7F-96DF-C628-3B0173787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0290" y="4115290"/>
            <a:ext cx="2666047" cy="2613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27E7157-F2EB-1D4D-8F8A-847A8887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878" y="4916941"/>
            <a:ext cx="1286291" cy="12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9D80036-2BC0-DE8E-08B2-E8EE8E536BF5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247632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36131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480628"/>
            <a:ext cx="9869700" cy="5780874"/>
          </a:xfrm>
        </p:spPr>
        <p:txBody>
          <a:bodyPr>
            <a:normAutofit/>
          </a:bodyPr>
          <a:lstStyle/>
          <a:p>
            <a:pPr lvl="0" algn="just"/>
            <a:r>
              <a:rPr lang="es-ES" sz="2400" dirty="0"/>
              <a:t>En el caso de que una etiqueta no tenga contenido alguno podemos escribirla de forma abreviada, utilizando la </a:t>
            </a:r>
            <a:r>
              <a:rPr lang="es-ES" sz="2400" b="1" dirty="0">
                <a:solidFill>
                  <a:schemeClr val="accent4"/>
                </a:solidFill>
              </a:rPr>
              <a:t>sintaxis de </a:t>
            </a:r>
            <a:r>
              <a:rPr lang="es-ES" sz="2400" b="1" dirty="0" err="1">
                <a:solidFill>
                  <a:schemeClr val="accent4"/>
                </a:solidFill>
              </a:rPr>
              <a:t>autoclausura</a:t>
            </a:r>
            <a:r>
              <a:rPr lang="es-ES" sz="2400" dirty="0">
                <a:solidFill>
                  <a:schemeClr val="accent4"/>
                </a:solidFill>
              </a:rPr>
              <a:t>:</a:t>
            </a:r>
          </a:p>
          <a:p>
            <a:pPr marL="0" lvl="0" indent="0" algn="just">
              <a:buNone/>
            </a:pPr>
            <a:endParaRPr lang="es-ES" sz="1050" dirty="0"/>
          </a:p>
          <a:p>
            <a:pPr marL="0" lvl="0" indent="0" algn="just">
              <a:buNone/>
            </a:pPr>
            <a:endParaRPr lang="es-ES" sz="2000" dirty="0"/>
          </a:p>
          <a:p>
            <a:pPr lvl="0" algn="just"/>
            <a:r>
              <a:rPr lang="es-ES" sz="2400" dirty="0"/>
              <a:t>Por otro lado, las etiquetas de apertura y cierre se suelen presentar en la misma línea si el contenido tiene pocos caracteres o en distintas líneas si el contenido es más largo. Observa:</a:t>
            </a:r>
          </a:p>
          <a:p>
            <a:pPr lvl="0" algn="just"/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DBCD3-0481-7EB1-02DB-349A6343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86" y="2765750"/>
            <a:ext cx="2610736" cy="487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00674D-0A9B-1CF6-3A79-61E1032E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55" y="2765750"/>
            <a:ext cx="1537338" cy="50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C40906-DDA6-2CDE-06FD-F84D2081A727}"/>
              </a:ext>
            </a:extLst>
          </p:cNvPr>
          <p:cNvSpPr txBox="1"/>
          <p:nvPr/>
        </p:nvSpPr>
        <p:spPr>
          <a:xfrm>
            <a:off x="4652568" y="2825078"/>
            <a:ext cx="207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 equivalente 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787AC3-2152-2ADC-53A8-4A9CAB332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453" y="4764508"/>
            <a:ext cx="9232614" cy="1436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A8565C9-EE1D-61DF-516A-67134191A480}"/>
              </a:ext>
            </a:extLst>
          </p:cNvPr>
          <p:cNvSpPr/>
          <p:nvPr/>
        </p:nvSpPr>
        <p:spPr>
          <a:xfrm>
            <a:off x="10710325" y="4677116"/>
            <a:ext cx="2600818" cy="1611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Intenta que tu código se lea bien, sin tener que estar haciendo mucho </a:t>
            </a:r>
            <a:r>
              <a:rPr lang="es-ES" dirty="0" err="1"/>
              <a:t>scroll</a:t>
            </a:r>
            <a:r>
              <a:rPr lang="es-ES" dirty="0"/>
              <a:t> por la pantalla</a:t>
            </a:r>
            <a:endParaRPr lang="es-E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EF88DDF-4013-4F64-6A5F-333C338175E8}"/>
              </a:ext>
            </a:extLst>
          </p:cNvPr>
          <p:cNvSpPr/>
          <p:nvPr/>
        </p:nvSpPr>
        <p:spPr>
          <a:xfrm>
            <a:off x="2141034" y="5988919"/>
            <a:ext cx="7460166" cy="11472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Estas son medidas que mejoran la </a:t>
            </a:r>
            <a:r>
              <a:rPr lang="es-ES" b="1" dirty="0">
                <a:solidFill>
                  <a:schemeClr val="bg1"/>
                </a:solidFill>
              </a:rPr>
              <a:t>legibilidad del código</a:t>
            </a:r>
            <a:r>
              <a:rPr lang="es-ES" dirty="0">
                <a:solidFill>
                  <a:schemeClr val="bg1"/>
                </a:solidFill>
              </a:rPr>
              <a:t>. Sin embargo, a los navegadores no les afecta el formato que le demos a nuestro código HTML… podríamos ponerlo todo en una sola línea y el navegador la interpretaría correctamente.</a:t>
            </a:r>
            <a:endParaRPr lang="es-ES" sz="1600" i="1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A490A7A-7A20-E164-2AF4-6D2620880F00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176474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742" y="6449139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3316" y="1568457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s-ES" sz="3200" b="1" dirty="0"/>
              <a:t>Tratamiento de textos</a:t>
            </a:r>
          </a:p>
          <a:p>
            <a:pPr algn="just"/>
            <a:r>
              <a:rPr lang="es-ES" sz="2400" dirty="0"/>
              <a:t>Como en un periódico, los textos de nuestra página web pueden tener distintos "roles"… Tendremos que poder distinguir el titular principal de un párrafo o de un titular secundario o terciario… Veamos cómo se lleva esto a nuestro código.</a:t>
            </a:r>
          </a:p>
          <a:p>
            <a:pPr marL="0" indent="0" algn="just">
              <a:buNone/>
            </a:pPr>
            <a:endParaRPr lang="es-ES" sz="600" dirty="0"/>
          </a:p>
          <a:p>
            <a:pPr algn="just"/>
            <a:r>
              <a:rPr lang="es-ES" sz="2400" dirty="0"/>
              <a:t>Ya sabemos que con la pareja de etiquetas </a:t>
            </a:r>
            <a:r>
              <a:rPr lang="es-ES" sz="2400" dirty="0">
                <a:solidFill>
                  <a:schemeClr val="accent5"/>
                </a:solidFill>
              </a:rPr>
              <a:t>&lt;p&gt;&lt;/p&gt; </a:t>
            </a:r>
            <a:r>
              <a:rPr lang="es-ES" sz="2400" dirty="0"/>
              <a:t>podemos escribir </a:t>
            </a:r>
            <a:r>
              <a:rPr lang="es-ES" sz="2400" b="1" dirty="0"/>
              <a:t>párrafos</a:t>
            </a:r>
            <a:r>
              <a:rPr lang="es-ES" sz="2400" dirty="0"/>
              <a:t>:</a:t>
            </a:r>
          </a:p>
          <a:p>
            <a:pPr marL="503972" lvl="1" indent="0" algn="just">
              <a:buNone/>
            </a:pPr>
            <a:r>
              <a:rPr lang="es-ES" sz="1800" dirty="0">
                <a:solidFill>
                  <a:srgbClr val="002060"/>
                </a:solidFill>
                <a:latin typeface="Consolas" panose="020B0609020204030204" pitchFamily="49" charset="0"/>
              </a:rPr>
              <a:t>&lt;p&gt;Esto se escribirá en un párrafo&lt;/p&gt;</a:t>
            </a:r>
          </a:p>
          <a:p>
            <a:pPr marL="503972" lvl="1" indent="0" algn="just">
              <a:buNone/>
            </a:pPr>
            <a:r>
              <a:rPr lang="es-ES" sz="1800" dirty="0">
                <a:solidFill>
                  <a:srgbClr val="002060"/>
                </a:solidFill>
                <a:latin typeface="Consolas" panose="020B0609020204030204" pitchFamily="49" charset="0"/>
              </a:rPr>
              <a:t>&lt;p&gt;Esto irá en otro párrafo y el navegador los separará visualmente&lt;/p&gt;</a:t>
            </a:r>
          </a:p>
          <a:p>
            <a:endParaRPr lang="es-ES" sz="400" dirty="0"/>
          </a:p>
          <a:p>
            <a:r>
              <a:rPr lang="es-ES" sz="2400" dirty="0"/>
              <a:t>Por otro lado, con las etiquetas de </a:t>
            </a:r>
            <a:r>
              <a:rPr lang="es-ES" sz="2400" dirty="0">
                <a:solidFill>
                  <a:schemeClr val="accent5"/>
                </a:solidFill>
              </a:rPr>
              <a:t>&lt;h1&gt; </a:t>
            </a:r>
            <a:r>
              <a:rPr lang="es-ES" sz="2400" dirty="0"/>
              <a:t>a </a:t>
            </a:r>
            <a:r>
              <a:rPr lang="es-ES" sz="2400" dirty="0">
                <a:solidFill>
                  <a:schemeClr val="accent5"/>
                </a:solidFill>
              </a:rPr>
              <a:t>&lt;h6&gt; </a:t>
            </a:r>
            <a:r>
              <a:rPr lang="es-ES" sz="2400" dirty="0"/>
              <a:t>tenemos 6 niveles de importancia a la hora de escribir nuestros titulares.</a:t>
            </a:r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4098" name="Picture 2" descr="Periódico El País (España). Periódicos de España. Toda la prensa de hoy.  Kiosko.net">
            <a:extLst>
              <a:ext uri="{FF2B5EF4-FFF2-40B4-BE49-F238E27FC236}">
                <a16:creationId xmlns:a16="http://schemas.microsoft.com/office/drawing/2014/main" id="{68B5CBBD-4880-BBC8-3B3B-F4D7D8B7C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76" y="546102"/>
            <a:ext cx="2548339" cy="3778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ué son los encabezados HTML? Optimiza h1/h2/h3 para SEO">
            <a:extLst>
              <a:ext uri="{FF2B5EF4-FFF2-40B4-BE49-F238E27FC236}">
                <a16:creationId xmlns:a16="http://schemas.microsoft.com/office/drawing/2014/main" id="{B45A0AEF-D837-62F4-C79F-EA849A8A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76" y="4623983"/>
            <a:ext cx="2537151" cy="254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BDD78E5-50FE-9372-0AF1-E91B876C0EEE}"/>
              </a:ext>
            </a:extLst>
          </p:cNvPr>
          <p:cNvSpPr/>
          <p:nvPr/>
        </p:nvSpPr>
        <p:spPr>
          <a:xfrm>
            <a:off x="9991911" y="6302828"/>
            <a:ext cx="753274" cy="402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9CA84E3-587C-C476-0997-AC991622EF25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417057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9681" y="6361309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255" y="1480627"/>
            <a:ext cx="9974785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Además, podemos indicar que nos gustaría resaltar una palabra o frase </a:t>
            </a:r>
            <a:r>
              <a:rPr lang="es-ES" sz="2400" b="1" dirty="0"/>
              <a:t>porque la consideramos importante</a:t>
            </a:r>
            <a:r>
              <a:rPr lang="es-ES" sz="2400" dirty="0"/>
              <a:t>. Esto se realiza con las etiquetas </a:t>
            </a:r>
            <a:r>
              <a:rPr lang="es-ES" sz="2400" dirty="0">
                <a:solidFill>
                  <a:schemeClr val="accent5"/>
                </a:solidFill>
              </a:rPr>
              <a:t>&lt;</a:t>
            </a:r>
            <a:r>
              <a:rPr lang="es-ES" sz="2400" dirty="0" err="1">
                <a:solidFill>
                  <a:schemeClr val="accent5"/>
                </a:solidFill>
              </a:rPr>
              <a:t>strong</a:t>
            </a:r>
            <a:r>
              <a:rPr lang="es-ES" sz="2400" dirty="0">
                <a:solidFill>
                  <a:schemeClr val="accent5"/>
                </a:solidFill>
              </a:rPr>
              <a:t>&gt; </a:t>
            </a:r>
            <a:r>
              <a:rPr lang="es-ES" sz="2400" dirty="0"/>
              <a:t>o </a:t>
            </a:r>
            <a:r>
              <a:rPr lang="es-ES" sz="2400" dirty="0">
                <a:solidFill>
                  <a:schemeClr val="accent5"/>
                </a:solidFill>
              </a:rPr>
              <a:t>&lt;em&gt;</a:t>
            </a:r>
            <a:r>
              <a:rPr lang="es-ES" sz="2400" dirty="0"/>
              <a:t> (</a:t>
            </a:r>
            <a:r>
              <a:rPr lang="es-ES" sz="2400" dirty="0" err="1"/>
              <a:t>emphasis</a:t>
            </a:r>
            <a:r>
              <a:rPr lang="es-ES" sz="2400" dirty="0"/>
              <a:t>). Observa: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9B9CC7-0CC9-35D2-2D0C-3EBE3670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09" y="2877783"/>
            <a:ext cx="7872120" cy="4166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39E847-4123-FD20-E4CA-7EC97192B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30"/>
          <a:stretch/>
        </p:blipFill>
        <p:spPr>
          <a:xfrm>
            <a:off x="7623216" y="2877783"/>
            <a:ext cx="5645544" cy="1883224"/>
          </a:xfrm>
          <a:prstGeom prst="round2DiagRect">
            <a:avLst>
              <a:gd name="adj1" fmla="val 0"/>
              <a:gd name="adj2" fmla="val 10765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B54F4EF-BFEF-1E8C-0800-32280BFB72C6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1623784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761" y="6449139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25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9335" y="1568457"/>
            <a:ext cx="9974785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Normalmente </a:t>
            </a:r>
            <a:r>
              <a:rPr lang="es-ES" sz="2400" dirty="0">
                <a:solidFill>
                  <a:schemeClr val="accent5"/>
                </a:solidFill>
              </a:rPr>
              <a:t>&lt;</a:t>
            </a:r>
            <a:r>
              <a:rPr lang="es-ES" sz="2400" dirty="0" err="1">
                <a:solidFill>
                  <a:schemeClr val="accent5"/>
                </a:solidFill>
              </a:rPr>
              <a:t>strong</a:t>
            </a:r>
            <a:r>
              <a:rPr lang="es-ES" sz="2400" dirty="0">
                <a:solidFill>
                  <a:schemeClr val="accent5"/>
                </a:solidFill>
              </a:rPr>
              <a:t>&gt; </a:t>
            </a:r>
            <a:r>
              <a:rPr lang="es-ES" sz="2400" dirty="0"/>
              <a:t>se suele representar por los navegadores en negrita y </a:t>
            </a:r>
            <a:r>
              <a:rPr lang="es-ES" sz="2400" dirty="0">
                <a:solidFill>
                  <a:schemeClr val="accent5"/>
                </a:solidFill>
              </a:rPr>
              <a:t>&lt;em&gt;</a:t>
            </a:r>
            <a:r>
              <a:rPr lang="es-ES" sz="2400" dirty="0"/>
              <a:t> en cursiva, pero estos estilos los podríamos modificar posteriormente con CSS.</a:t>
            </a:r>
          </a:p>
          <a:p>
            <a:pPr algn="just"/>
            <a:r>
              <a:rPr lang="es-ES" sz="2400" dirty="0"/>
              <a:t>Las etiquetas </a:t>
            </a:r>
            <a:r>
              <a:rPr lang="es-ES" sz="2400" dirty="0">
                <a:solidFill>
                  <a:schemeClr val="accent5"/>
                </a:solidFill>
              </a:rPr>
              <a:t>&lt;b&gt; </a:t>
            </a:r>
            <a:r>
              <a:rPr lang="es-ES" sz="2400" dirty="0"/>
              <a:t>e </a:t>
            </a:r>
            <a:r>
              <a:rPr lang="es-ES" sz="2400" dirty="0">
                <a:solidFill>
                  <a:schemeClr val="accent5"/>
                </a:solidFill>
              </a:rPr>
              <a:t>&lt;i&gt;</a:t>
            </a:r>
            <a:r>
              <a:rPr lang="es-ES" sz="2400" dirty="0"/>
              <a:t> se usan igual que las dos anteriores y le indican al navegador que debe pintar en </a:t>
            </a:r>
            <a:r>
              <a:rPr lang="es-ES" sz="2400" b="1" dirty="0"/>
              <a:t>negrita</a:t>
            </a:r>
            <a:r>
              <a:rPr lang="es-ES" sz="2400" dirty="0"/>
              <a:t> (</a:t>
            </a:r>
            <a:r>
              <a:rPr lang="es-ES" sz="2400" b="1" dirty="0" err="1"/>
              <a:t>bold</a:t>
            </a:r>
            <a:r>
              <a:rPr lang="es-ES" sz="2400" dirty="0"/>
              <a:t>) y </a:t>
            </a:r>
            <a:r>
              <a:rPr lang="es-ES" sz="2400" i="1" dirty="0"/>
              <a:t>cursiva</a:t>
            </a:r>
            <a:r>
              <a:rPr lang="es-ES" sz="2400" dirty="0"/>
              <a:t> (</a:t>
            </a:r>
            <a:r>
              <a:rPr lang="es-ES" sz="2400" i="1" dirty="0" err="1"/>
              <a:t>italic</a:t>
            </a:r>
            <a:r>
              <a:rPr lang="es-ES" sz="2400" dirty="0"/>
              <a:t>) respectivamente. Sin embargo, </a:t>
            </a:r>
            <a:r>
              <a:rPr lang="es-ES" sz="2400" b="1" dirty="0">
                <a:solidFill>
                  <a:schemeClr val="accent5"/>
                </a:solidFill>
              </a:rPr>
              <a:t>no vamos a usarlas</a:t>
            </a:r>
            <a:r>
              <a:rPr lang="es-ES" sz="2400" dirty="0"/>
              <a:t> porque estaríamos rompiendo el principio de 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</a:rPr>
              <a:t>separar el contenido de la forma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s-ES" sz="2400" dirty="0"/>
              <a:t>, ya que le estaríamos indicando al navegador un estilo específico a aplicar, invadiendo las competencias del fichero CSS.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5122" name="Picture 2" descr="b vs strong? i vs em? What's the Difference? - Silkstream">
            <a:extLst>
              <a:ext uri="{FF2B5EF4-FFF2-40B4-BE49-F238E27FC236}">
                <a16:creationId xmlns:a16="http://schemas.microsoft.com/office/drawing/2014/main" id="{F753F29A-438A-DABF-976F-83DE2E6DD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09"/>
          <a:stretch/>
        </p:blipFill>
        <p:spPr bwMode="auto">
          <a:xfrm rot="5400000">
            <a:off x="8681102" y="2932819"/>
            <a:ext cx="6691312" cy="169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312B23E-AB31-3E86-C5D1-82E9A0954542}"/>
              </a:ext>
            </a:extLst>
          </p:cNvPr>
          <p:cNvSpPr/>
          <p:nvPr/>
        </p:nvSpPr>
        <p:spPr>
          <a:xfrm>
            <a:off x="2946799" y="5923414"/>
            <a:ext cx="5061379" cy="835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los </a:t>
            </a:r>
            <a:r>
              <a:rPr lang="es-ES" sz="2000"/>
              <a:t>ejercicios 1-2 </a:t>
            </a:r>
            <a:r>
              <a:rPr lang="es-ES" sz="2000" dirty="0"/>
              <a:t>del BLOQUE 2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A40030C-7604-CAB6-D4B4-A9BC09CCC443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321365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8464" y="632155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26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038" y="1440871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s-ES" sz="3200" b="1" dirty="0"/>
              <a:t>Entidades de carácter</a:t>
            </a:r>
          </a:p>
          <a:p>
            <a:pPr algn="just"/>
            <a:r>
              <a:rPr lang="es-ES" sz="2400" dirty="0"/>
              <a:t>Ya hemos arrancado a escribir HTML y el juego consiste en encerrar textos entre </a:t>
            </a:r>
            <a:r>
              <a:rPr lang="es-ES" sz="2400" i="1" dirty="0">
                <a:solidFill>
                  <a:schemeClr val="accent5"/>
                </a:solidFill>
              </a:rPr>
              <a:t>&lt;etiquetas&gt;&lt;/etiquetas&gt;</a:t>
            </a:r>
            <a:r>
              <a:rPr lang="es-ES" sz="2400" i="1" dirty="0"/>
              <a:t>.</a:t>
            </a:r>
          </a:p>
          <a:p>
            <a:pPr algn="just"/>
            <a:r>
              <a:rPr lang="es-ES" sz="2400" dirty="0"/>
              <a:t>Esto implica que los navegadores prestan atención a las estructuras delimitadas por los símbolos &lt; y &gt;. Son caracteres especiales para el lenguaje HTML… Entonces </a:t>
            </a:r>
            <a:r>
              <a:rPr lang="es-ES" sz="2400" dirty="0">
                <a:solidFill>
                  <a:srgbClr val="002060"/>
                </a:solidFill>
              </a:rPr>
              <a:t>¿cómo puedo hacer que en mi página web aparezcan los siguientes mensajes?</a:t>
            </a:r>
          </a:p>
          <a:p>
            <a:pPr lvl="1" algn="just"/>
            <a:r>
              <a:rPr lang="es-ES" sz="2000" dirty="0"/>
              <a:t>x + 19 &lt; 23</a:t>
            </a:r>
          </a:p>
          <a:p>
            <a:pPr lvl="1" algn="just"/>
            <a:r>
              <a:rPr lang="es-ES" sz="2000" dirty="0"/>
              <a:t>Si edad &lt; 18 entonces…</a:t>
            </a:r>
          </a:p>
          <a:p>
            <a:pPr lvl="1" algn="just"/>
            <a:r>
              <a:rPr lang="es-ES" sz="2000" dirty="0"/>
              <a:t>Aprende a usar la etiqueta &lt;</a:t>
            </a:r>
            <a:r>
              <a:rPr lang="es-ES" sz="2000" dirty="0" err="1"/>
              <a:t>strong</a:t>
            </a:r>
            <a:r>
              <a:rPr lang="es-ES" sz="2000" dirty="0"/>
              <a:t>&gt;</a:t>
            </a:r>
          </a:p>
          <a:p>
            <a:r>
              <a:rPr lang="es-ES" sz="2580" dirty="0"/>
              <a:t>Necesitamos algún truco para que estos símbolos &lt; no sean interpretados como el comienzo de una etiqueta…</a:t>
            </a:r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E9C556-0343-CA57-5B8E-DFEC8BEBBE53}"/>
              </a:ext>
            </a:extLst>
          </p:cNvPr>
          <p:cNvSpPr txBox="1"/>
          <p:nvPr/>
        </p:nvSpPr>
        <p:spPr>
          <a:xfrm rot="5400000">
            <a:off x="9762344" y="3225986"/>
            <a:ext cx="5426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s-ES" sz="9600" b="1" dirty="0" err="1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es-ES" sz="9600" b="1" dirty="0">
                <a:blipFill>
                  <a:blip r:embed="rId3"/>
                  <a:tile tx="0" ty="0" sx="100000" sy="100000" flip="none" algn="tl"/>
                </a:blip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F98E87-C859-6211-2F55-812CACB2125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406945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27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778801"/>
            <a:ext cx="9974785" cy="5780874"/>
          </a:xfrm>
        </p:spPr>
        <p:txBody>
          <a:bodyPr>
            <a:normAutofit/>
          </a:bodyPr>
          <a:lstStyle/>
          <a:p>
            <a:pPr algn="just"/>
            <a:r>
              <a:rPr lang="es-ES" sz="2580" dirty="0"/>
              <a:t>Una entidad de carácter es una expresión con el formato </a:t>
            </a:r>
            <a:r>
              <a:rPr lang="es-ES" sz="258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s-ES" sz="2580" dirty="0">
                <a:solidFill>
                  <a:schemeClr val="accent5"/>
                </a:solidFill>
              </a:rPr>
              <a:t>entidad; </a:t>
            </a:r>
            <a:r>
              <a:rPr lang="es-ES" sz="2580" dirty="0"/>
              <a:t>que será reemplazada por un determinado símbolo lexicográfico cuando el navegador "pinte" la página web. </a:t>
            </a:r>
          </a:p>
          <a:p>
            <a:pPr algn="just"/>
            <a:r>
              <a:rPr lang="es-ES" sz="2580" dirty="0"/>
              <a:t>Por ejemplo, el código HTML siguiente:</a:t>
            </a:r>
          </a:p>
          <a:p>
            <a:pPr algn="just"/>
            <a:endParaRPr lang="es-ES" sz="2580" dirty="0"/>
          </a:p>
          <a:p>
            <a:pPr marL="360363" indent="0">
              <a:buNone/>
            </a:pPr>
            <a:r>
              <a:rPr lang="es-ES" sz="2580" dirty="0"/>
              <a:t>el navegador lo "pintará" en la pantalla como:</a:t>
            </a:r>
          </a:p>
          <a:p>
            <a:pPr algn="just"/>
            <a:endParaRPr lang="es-ES" sz="2580" dirty="0"/>
          </a:p>
          <a:p>
            <a:pPr algn="just"/>
            <a:r>
              <a:rPr lang="es-ES" sz="2580" dirty="0"/>
              <a:t>Observa que el navegador ha reemplazado:</a:t>
            </a:r>
          </a:p>
          <a:p>
            <a:pPr lvl="1" algn="just"/>
            <a:r>
              <a:rPr lang="es-ES" sz="236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s-ES" sz="236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s-ES" sz="236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s-ES" sz="2360" dirty="0"/>
              <a:t>por el símbolo &lt;</a:t>
            </a:r>
          </a:p>
          <a:p>
            <a:pPr lvl="1" algn="just"/>
            <a:r>
              <a:rPr lang="es-ES" sz="236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s-ES" sz="236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s-ES" sz="236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s-ES" sz="2360" dirty="0">
                <a:solidFill>
                  <a:schemeClr val="accent5"/>
                </a:solidFill>
              </a:rPr>
              <a:t> </a:t>
            </a:r>
            <a:r>
              <a:rPr lang="es-ES" sz="2360" dirty="0"/>
              <a:t>por el símbolo &gt;</a:t>
            </a:r>
          </a:p>
          <a:p>
            <a:endParaRPr lang="es-ES" sz="2580" dirty="0"/>
          </a:p>
          <a:p>
            <a:endParaRPr lang="es-ES" sz="2580" dirty="0">
              <a:solidFill>
                <a:schemeClr val="accent5"/>
              </a:solidFill>
            </a:endParaRPr>
          </a:p>
          <a:p>
            <a:pPr lvl="0"/>
            <a:endParaRPr lang="es-ES" sz="2580" dirty="0">
              <a:hlinkClick r:id="rId3"/>
            </a:endParaRPr>
          </a:p>
          <a:p>
            <a:pPr lvl="0"/>
            <a:endParaRPr lang="es-ES" sz="2580" dirty="0">
              <a:hlinkClick r:id="rId3"/>
            </a:endParaRPr>
          </a:p>
          <a:p>
            <a:pPr lvl="0"/>
            <a:endParaRPr lang="es-ES" sz="2580" dirty="0">
              <a:hlinkClick r:id="rId3"/>
            </a:endParaRPr>
          </a:p>
          <a:p>
            <a:pPr lvl="0"/>
            <a:endParaRPr lang="es-ES" sz="2580" dirty="0">
              <a:hlinkClick r:id="rId3"/>
            </a:endParaRPr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E9C556-0343-CA57-5B8E-DFEC8BEBBE53}"/>
              </a:ext>
            </a:extLst>
          </p:cNvPr>
          <p:cNvSpPr txBox="1"/>
          <p:nvPr/>
        </p:nvSpPr>
        <p:spPr>
          <a:xfrm rot="5400000">
            <a:off x="9533744" y="3563916"/>
            <a:ext cx="5426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s-ES" sz="9600" b="1" dirty="0" err="1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es-ES" sz="9600" b="1" dirty="0">
                <a:blipFill>
                  <a:blip r:embed="rId4"/>
                  <a:tile tx="0" ty="0" sx="100000" sy="100000" flip="none" algn="tl"/>
                </a:blip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263007-E893-93DC-5F9D-BB234F5AD324}"/>
              </a:ext>
            </a:extLst>
          </p:cNvPr>
          <p:cNvSpPr txBox="1"/>
          <p:nvPr/>
        </p:nvSpPr>
        <p:spPr>
          <a:xfrm>
            <a:off x="1796783" y="4714407"/>
            <a:ext cx="750257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Aprende a usar la etiqueta &lt;</a:t>
            </a:r>
            <a:r>
              <a:rPr lang="es-ES" sz="1800" dirty="0" err="1"/>
              <a:t>strong</a:t>
            </a:r>
            <a:r>
              <a:rPr lang="es-ES" sz="1800" dirty="0"/>
              <a:t>&gt;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C4B80E-F4DA-FFDA-834E-C9DAD2835FDF}"/>
              </a:ext>
            </a:extLst>
          </p:cNvPr>
          <p:cNvSpPr txBox="1"/>
          <p:nvPr/>
        </p:nvSpPr>
        <p:spPr>
          <a:xfrm>
            <a:off x="1796782" y="3706148"/>
            <a:ext cx="75025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&lt;p&gt;</a:t>
            </a:r>
            <a:r>
              <a:rPr lang="es-ES" sz="1800" dirty="0">
                <a:latin typeface="Consolas" panose="020B0609020204030204" pitchFamily="49" charset="0"/>
              </a:rPr>
              <a:t>Aprende a usar la etiqueta </a:t>
            </a:r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&amp;</a:t>
            </a:r>
            <a:r>
              <a:rPr lang="es-ES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lt;</a:t>
            </a:r>
            <a:r>
              <a:rPr lang="es-ES" sz="1800" dirty="0" err="1">
                <a:latin typeface="Consolas" panose="020B0609020204030204" pitchFamily="49" charset="0"/>
              </a:rPr>
              <a:t>strong</a:t>
            </a:r>
            <a:r>
              <a:rPr lang="es-ES" sz="1800" dirty="0" err="1">
                <a:solidFill>
                  <a:schemeClr val="accent5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&amp;</a:t>
            </a:r>
            <a:r>
              <a:rPr lang="es-ES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gt</a:t>
            </a:r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;&lt;/p&gt;</a:t>
            </a:r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712C08D-152B-2368-025E-1D1DB5126659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230986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4037" y="6530275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28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7611" y="1649593"/>
            <a:ext cx="9974785" cy="5780874"/>
          </a:xfrm>
        </p:spPr>
        <p:txBody>
          <a:bodyPr>
            <a:normAutofit/>
          </a:bodyPr>
          <a:lstStyle/>
          <a:p>
            <a:pPr algn="just"/>
            <a:r>
              <a:rPr lang="es-ES" sz="2580" dirty="0"/>
              <a:t>Con esta técnica, además, podemos codificar muchísimos símbolos. Algunos ejemplos usuales:</a:t>
            </a:r>
          </a:p>
          <a:p>
            <a:pPr algn="just"/>
            <a:endParaRPr lang="es-ES" sz="2580" dirty="0"/>
          </a:p>
          <a:p>
            <a:pPr algn="just"/>
            <a:endParaRPr lang="es-ES" sz="2580" dirty="0"/>
          </a:p>
          <a:p>
            <a:pPr algn="just"/>
            <a:endParaRPr lang="es-ES" sz="2580" dirty="0"/>
          </a:p>
          <a:p>
            <a:pPr algn="just"/>
            <a:endParaRPr lang="es-ES" sz="2580" dirty="0"/>
          </a:p>
          <a:p>
            <a:pPr algn="just"/>
            <a:endParaRPr lang="es-ES" sz="2580" dirty="0"/>
          </a:p>
          <a:p>
            <a:pPr algn="just"/>
            <a:endParaRPr lang="es-ES" sz="2580" dirty="0"/>
          </a:p>
          <a:p>
            <a:pPr algn="just"/>
            <a:r>
              <a:rPr lang="es-ES" sz="2580" dirty="0"/>
              <a:t>Tienes todos los símbolos disponibles aquí:</a:t>
            </a:r>
            <a:endParaRPr lang="es-ES" sz="2580" dirty="0">
              <a:hlinkClick r:id="rId3"/>
            </a:endParaRPr>
          </a:p>
          <a:p>
            <a:pPr marL="0" lvl="0" indent="0" algn="ctr">
              <a:buNone/>
            </a:pPr>
            <a:r>
              <a:rPr lang="es-ES" sz="2580" dirty="0">
                <a:hlinkClick r:id="rId4"/>
              </a:rPr>
              <a:t>https://www.freeformatter.com/html-entities.html</a:t>
            </a:r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1D2A5DD8-96FB-DCF8-D473-30BC0976B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70111"/>
              </p:ext>
            </p:extLst>
          </p:nvPr>
        </p:nvGraphicFramePr>
        <p:xfrm>
          <a:off x="2279493" y="2764541"/>
          <a:ext cx="7364580" cy="27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015818" imgH="1478362" progId="Excel.Sheet.12">
                  <p:embed/>
                </p:oleObj>
              </mc:Choice>
              <mc:Fallback>
                <p:oleObj name="Worksheet" r:id="rId5" imgW="4015818" imgH="1478362" progId="Excel.Sheet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1D2A5DD8-96FB-DCF8-D473-30BC0976BF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9493" y="2764541"/>
                        <a:ext cx="7364580" cy="271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936D256-D542-32A8-DD2E-B7F2211AFFDC}"/>
              </a:ext>
            </a:extLst>
          </p:cNvPr>
          <p:cNvSpPr/>
          <p:nvPr/>
        </p:nvSpPr>
        <p:spPr>
          <a:xfrm>
            <a:off x="10086745" y="3779837"/>
            <a:ext cx="2715419" cy="835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el ejercicio 1 del BLOQUE 3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64258E-922D-B8B8-A17D-DAC157DDC778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2204819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4547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29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564796"/>
            <a:ext cx="9974785" cy="578087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s-ES" sz="3200" b="1" dirty="0"/>
              <a:t>Saltos de línea</a:t>
            </a:r>
          </a:p>
          <a:p>
            <a:pPr algn="just"/>
            <a:r>
              <a:rPr lang="es-ES" sz="2400" dirty="0"/>
              <a:t>Hemos observado que cuando cerramos un párrafo y, a continuación, abrimos otro, el navegador deja una </a:t>
            </a:r>
            <a:r>
              <a:rPr lang="es-ES" sz="2400" b="1" dirty="0"/>
              <a:t>separación vertical </a:t>
            </a:r>
            <a:r>
              <a:rPr lang="es-ES" sz="2400" dirty="0"/>
              <a:t>entre ambos.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3600" dirty="0"/>
          </a:p>
          <a:p>
            <a:pPr lvl="0"/>
            <a:r>
              <a:rPr lang="es-ES" sz="2400" dirty="0"/>
              <a:t>¿Pero qué pasa si queremos mostrar una poesía o la letra de una canción con esta pinta?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13B847-335E-7E03-5FBF-510B7A2B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465" y="3397958"/>
            <a:ext cx="6210300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5AFA6002-0C38-A5F9-4509-2C5315EBFFB7}"/>
              </a:ext>
            </a:extLst>
          </p:cNvPr>
          <p:cNvSpPr/>
          <p:nvPr/>
        </p:nvSpPr>
        <p:spPr>
          <a:xfrm>
            <a:off x="2345961" y="3406120"/>
            <a:ext cx="45719" cy="3747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4EF6A053-9387-8C86-B537-1D9168A535C9}"/>
              </a:ext>
            </a:extLst>
          </p:cNvPr>
          <p:cNvSpPr/>
          <p:nvPr/>
        </p:nvSpPr>
        <p:spPr>
          <a:xfrm>
            <a:off x="2340574" y="4035509"/>
            <a:ext cx="45719" cy="3747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605A71-0622-1A80-4E33-939A571E838F}"/>
              </a:ext>
            </a:extLst>
          </p:cNvPr>
          <p:cNvSpPr txBox="1"/>
          <p:nvPr/>
        </p:nvSpPr>
        <p:spPr>
          <a:xfrm>
            <a:off x="1199212" y="3381166"/>
            <a:ext cx="185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Párrafo 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8657DC-5E7A-1F12-CD5A-6B2804EB21A0}"/>
              </a:ext>
            </a:extLst>
          </p:cNvPr>
          <p:cNvSpPr txBox="1"/>
          <p:nvPr/>
        </p:nvSpPr>
        <p:spPr>
          <a:xfrm>
            <a:off x="1199212" y="4015042"/>
            <a:ext cx="185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Párrafo 2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9357818-0242-D4DC-FECC-758E6176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52" y="5734867"/>
            <a:ext cx="3200400" cy="116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E4F7C46-90D3-06CB-BDF4-BAF47C30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84" y="5184076"/>
            <a:ext cx="2885607" cy="1996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Silueta de Salto de Altura – Vectores de siluetas gratuitos | Creazilla">
            <a:extLst>
              <a:ext uri="{FF2B5EF4-FFF2-40B4-BE49-F238E27FC236}">
                <a16:creationId xmlns:a16="http://schemas.microsoft.com/office/drawing/2014/main" id="{2BCBD7C2-D58F-DDBC-6AF4-25E34F16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94" y="4010479"/>
            <a:ext cx="3385981" cy="333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0D846F2-D44E-031F-D0C1-D220651AAEDD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– Santos de línea</a:t>
            </a:r>
          </a:p>
        </p:txBody>
      </p:sp>
    </p:spTree>
    <p:extLst>
      <p:ext uri="{BB962C8B-B14F-4D97-AF65-F5344CB8AC3E}">
        <p14:creationId xmlns:p14="http://schemas.microsoft.com/office/powerpoint/2010/main" val="236018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2638" y="1375417"/>
            <a:ext cx="12366882" cy="5780874"/>
          </a:xfrm>
        </p:spPr>
        <p:txBody>
          <a:bodyPr>
            <a:normAutofit/>
          </a:bodyPr>
          <a:lstStyle/>
          <a:p>
            <a:pPr lvl="0" algn="just"/>
            <a:r>
              <a:rPr lang="es-ES" sz="2800" dirty="0"/>
              <a:t>Cuando realizamos una página web tenemos que </a:t>
            </a:r>
            <a:r>
              <a:rPr lang="es-ES" sz="2800" b="1" dirty="0">
                <a:solidFill>
                  <a:schemeClr val="accent4"/>
                </a:solidFill>
              </a:rPr>
              <a:t>separar todo lo posible el </a:t>
            </a:r>
            <a:r>
              <a:rPr lang="es-ES" sz="2800" b="1" dirty="0">
                <a:solidFill>
                  <a:srgbClr val="002060"/>
                </a:solidFill>
              </a:rPr>
              <a:t>contenido</a:t>
            </a:r>
            <a:r>
              <a:rPr lang="es-ES" sz="2800" dirty="0">
                <a:solidFill>
                  <a:schemeClr val="accent4"/>
                </a:solidFill>
              </a:rPr>
              <a:t> </a:t>
            </a:r>
            <a:r>
              <a:rPr lang="es-ES" sz="2800" dirty="0"/>
              <a:t>(textos, imágenes…) </a:t>
            </a:r>
            <a:r>
              <a:rPr lang="es-ES" sz="2800" b="1" dirty="0">
                <a:solidFill>
                  <a:schemeClr val="accent4"/>
                </a:solidFill>
              </a:rPr>
              <a:t>de la </a:t>
            </a:r>
            <a:r>
              <a:rPr lang="es-ES" sz="2800" b="1" dirty="0">
                <a:solidFill>
                  <a:schemeClr val="accent2">
                    <a:lumMod val="75000"/>
                  </a:schemeClr>
                </a:solidFill>
              </a:rPr>
              <a:t>forma</a:t>
            </a:r>
            <a:r>
              <a:rPr lang="es-ES" sz="2800" dirty="0">
                <a:solidFill>
                  <a:schemeClr val="accent4"/>
                </a:solidFill>
              </a:rPr>
              <a:t> </a:t>
            </a:r>
            <a:r>
              <a:rPr lang="es-ES" sz="2800" dirty="0"/>
              <a:t>(colores, posición de un elemento, bordes, sombras…)</a:t>
            </a:r>
          </a:p>
          <a:p>
            <a:pPr lvl="0" algn="just"/>
            <a:r>
              <a:rPr lang="es-ES" sz="2800" dirty="0"/>
              <a:t>De este modo nuestra página es más flexible y fácil de mantener, ya que podremos modificar su aspecto estético sin cambiar su contenido y viceversa.</a:t>
            </a:r>
          </a:p>
          <a:p>
            <a:pPr lvl="0" algn="just"/>
            <a:r>
              <a:rPr lang="es-ES" sz="2800" dirty="0"/>
              <a:t>Para ello disponemos de dos tecnologías que deben usarse para maximizar esta separación:</a:t>
            </a:r>
          </a:p>
          <a:p>
            <a:pPr lvl="1" algn="just"/>
            <a:r>
              <a:rPr lang="es-ES" sz="2800" b="1" dirty="0"/>
              <a:t>HTML</a:t>
            </a:r>
            <a:r>
              <a:rPr lang="es-ES" sz="2800" dirty="0"/>
              <a:t>: los ficheros HTML deben contener textos, enlaces, imágenes, listas de elementos, formularios… O sea, el contenido.</a:t>
            </a:r>
          </a:p>
          <a:p>
            <a:pPr lvl="1" algn="just"/>
            <a:r>
              <a:rPr lang="es-ES" sz="2800" b="1" dirty="0"/>
              <a:t>CSS</a:t>
            </a:r>
            <a:r>
              <a:rPr lang="es-ES" sz="2800" dirty="0"/>
              <a:t>: los ficheros CSS establecen los aspectos estéticos de la web:  Tamaños de letras, Colores, márgenes, posición de los elementos…</a:t>
            </a:r>
          </a:p>
          <a:p>
            <a:pPr lvl="1" algn="just"/>
            <a:endParaRPr lang="es-ES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C9F4C8-F967-D641-EF86-3732B96B885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 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1. HTML vs CSS</a:t>
            </a:r>
          </a:p>
        </p:txBody>
      </p:sp>
    </p:spTree>
    <p:extLst>
      <p:ext uri="{BB962C8B-B14F-4D97-AF65-F5344CB8AC3E}">
        <p14:creationId xmlns:p14="http://schemas.microsoft.com/office/powerpoint/2010/main" val="4088400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742" y="645076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30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3316" y="1570082"/>
            <a:ext cx="9974785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Para estos casos podemos usar la etiqueta &lt;</a:t>
            </a:r>
            <a:r>
              <a:rPr lang="es-ES" sz="2400" dirty="0" err="1"/>
              <a:t>br</a:t>
            </a:r>
            <a:r>
              <a:rPr lang="es-ES" sz="2400" dirty="0"/>
              <a:t>/&gt; (break) que insertará un salto de línea en el punto en el que se coloque. Observa: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3600" dirty="0"/>
          </a:p>
          <a:p>
            <a:pPr lvl="0" algn="just"/>
            <a:r>
              <a:rPr lang="es-ES" sz="2400" dirty="0"/>
              <a:t>Observa que </a:t>
            </a:r>
            <a:r>
              <a:rPr lang="es-ES" sz="2400" dirty="0">
                <a:solidFill>
                  <a:schemeClr val="accent5"/>
                </a:solidFill>
              </a:rPr>
              <a:t>&lt;</a:t>
            </a:r>
            <a:r>
              <a:rPr lang="es-ES" sz="2400" dirty="0" err="1">
                <a:solidFill>
                  <a:schemeClr val="accent5"/>
                </a:solidFill>
              </a:rPr>
              <a:t>br</a:t>
            </a:r>
            <a:r>
              <a:rPr lang="es-ES" sz="2400" dirty="0">
                <a:solidFill>
                  <a:schemeClr val="accent5"/>
                </a:solidFill>
              </a:rPr>
              <a:t>/&gt; </a:t>
            </a:r>
            <a:r>
              <a:rPr lang="es-ES" sz="2400" dirty="0"/>
              <a:t>es una etiqueta sin contenido y por tanto podemos aplicar la </a:t>
            </a:r>
            <a:r>
              <a:rPr lang="es-ES" sz="2400" b="1" dirty="0"/>
              <a:t>sintaxis de </a:t>
            </a:r>
            <a:r>
              <a:rPr lang="es-ES" sz="2400" b="1" dirty="0" err="1"/>
              <a:t>autoclausura</a:t>
            </a:r>
            <a:r>
              <a:rPr lang="es-ES" sz="2400" dirty="0"/>
              <a:t>, que es más abreviada que </a:t>
            </a:r>
            <a:r>
              <a:rPr lang="es-ES" sz="2400" dirty="0">
                <a:solidFill>
                  <a:schemeClr val="accent5"/>
                </a:solidFill>
              </a:rPr>
              <a:t>&lt;</a:t>
            </a:r>
            <a:r>
              <a:rPr lang="es-ES" sz="2400" dirty="0" err="1">
                <a:solidFill>
                  <a:schemeClr val="accent5"/>
                </a:solidFill>
              </a:rPr>
              <a:t>br</a:t>
            </a:r>
            <a:r>
              <a:rPr lang="es-ES" sz="2400" dirty="0">
                <a:solidFill>
                  <a:schemeClr val="accent5"/>
                </a:solidFill>
              </a:rPr>
              <a:t>&gt;&lt;/</a:t>
            </a:r>
            <a:r>
              <a:rPr lang="es-ES" sz="2400" dirty="0" err="1">
                <a:solidFill>
                  <a:schemeClr val="accent5"/>
                </a:solidFill>
              </a:rPr>
              <a:t>br</a:t>
            </a:r>
            <a:r>
              <a:rPr lang="es-ES" sz="2400" dirty="0">
                <a:solidFill>
                  <a:schemeClr val="accent5"/>
                </a:solidFill>
              </a:rPr>
              <a:t>&gt;</a:t>
            </a:r>
          </a:p>
          <a:p>
            <a:pPr lvl="0" algn="just"/>
            <a:r>
              <a:rPr lang="es-ES" sz="2400" dirty="0">
                <a:solidFill>
                  <a:srgbClr val="7030A0"/>
                </a:solidFill>
              </a:rPr>
              <a:t>IMPORTANTE: </a:t>
            </a:r>
            <a:r>
              <a:rPr lang="es-ES" sz="2400" dirty="0"/>
              <a:t>se considera una </a:t>
            </a:r>
            <a:r>
              <a:rPr lang="es-ES" sz="2400" dirty="0">
                <a:solidFill>
                  <a:srgbClr val="FF0000"/>
                </a:solidFill>
              </a:rPr>
              <a:t>MALA PRÁCTICA </a:t>
            </a:r>
            <a:r>
              <a:rPr lang="es-ES" sz="2400" dirty="0"/>
              <a:t>escribir </a:t>
            </a:r>
            <a:r>
              <a:rPr lang="es-ES" sz="2400" b="1" dirty="0"/>
              <a:t>varias etiquetas </a:t>
            </a:r>
            <a:r>
              <a:rPr lang="es-ES" sz="2400" b="1" dirty="0">
                <a:solidFill>
                  <a:schemeClr val="accent5"/>
                </a:solidFill>
              </a:rPr>
              <a:t>&lt;</a:t>
            </a:r>
            <a:r>
              <a:rPr lang="es-ES" sz="2400" b="1" dirty="0" err="1">
                <a:solidFill>
                  <a:schemeClr val="accent5"/>
                </a:solidFill>
              </a:rPr>
              <a:t>br</a:t>
            </a:r>
            <a:r>
              <a:rPr lang="es-ES" sz="2400" b="1" dirty="0">
                <a:solidFill>
                  <a:schemeClr val="accent5"/>
                </a:solidFill>
              </a:rPr>
              <a:t>/&gt;</a:t>
            </a:r>
            <a:r>
              <a:rPr lang="es-ES" sz="2400" b="1" dirty="0"/>
              <a:t> seguidas </a:t>
            </a:r>
            <a:r>
              <a:rPr lang="es-ES" sz="2400" dirty="0"/>
              <a:t>para separar visualmente una sección del documento de otra. Esto se consigue con los márgenes de CSS que veremos en la unidad siguiente.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9357818-0242-D4DC-FECC-758E6176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17" y="2522933"/>
            <a:ext cx="3200400" cy="116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3D1395-4141-9F86-E903-E17BE7766F3B}"/>
              </a:ext>
            </a:extLst>
          </p:cNvPr>
          <p:cNvSpPr txBox="1"/>
          <p:nvPr/>
        </p:nvSpPr>
        <p:spPr>
          <a:xfrm>
            <a:off x="2155977" y="2522933"/>
            <a:ext cx="3874957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/>
                </a:solidFill>
              </a:rPr>
              <a:t>&lt;p&gt;</a:t>
            </a:r>
            <a:r>
              <a:rPr lang="es-ES" dirty="0"/>
              <a:t>Verde que te quiero verde</a:t>
            </a:r>
            <a:r>
              <a:rPr lang="es-ES" dirty="0">
                <a:solidFill>
                  <a:schemeClr val="accent5"/>
                </a:solidFill>
              </a:rPr>
              <a:t>&lt;</a:t>
            </a:r>
            <a:r>
              <a:rPr lang="es-ES" dirty="0" err="1">
                <a:solidFill>
                  <a:schemeClr val="accent5"/>
                </a:solidFill>
              </a:rPr>
              <a:t>br</a:t>
            </a:r>
            <a:r>
              <a:rPr lang="es-ES" dirty="0">
                <a:solidFill>
                  <a:schemeClr val="accent5"/>
                </a:solidFill>
              </a:rPr>
              <a:t>/&gt;</a:t>
            </a:r>
          </a:p>
          <a:p>
            <a:r>
              <a:rPr lang="es-ES" dirty="0"/>
              <a:t>Verde viento verdes ramas</a:t>
            </a:r>
            <a:r>
              <a:rPr lang="es-ES" dirty="0">
                <a:solidFill>
                  <a:schemeClr val="accent5"/>
                </a:solidFill>
              </a:rPr>
              <a:t>&lt;</a:t>
            </a:r>
            <a:r>
              <a:rPr lang="es-ES" dirty="0" err="1">
                <a:solidFill>
                  <a:schemeClr val="accent5"/>
                </a:solidFill>
              </a:rPr>
              <a:t>br</a:t>
            </a:r>
            <a:r>
              <a:rPr lang="es-ES" dirty="0">
                <a:solidFill>
                  <a:schemeClr val="accent5"/>
                </a:solidFill>
              </a:rPr>
              <a:t>/&gt;</a:t>
            </a:r>
          </a:p>
          <a:p>
            <a:r>
              <a:rPr lang="es-ES" dirty="0"/>
              <a:t>El barco sobre la mar</a:t>
            </a:r>
            <a:r>
              <a:rPr lang="es-ES" dirty="0">
                <a:solidFill>
                  <a:schemeClr val="accent5"/>
                </a:solidFill>
              </a:rPr>
              <a:t>&lt;</a:t>
            </a:r>
            <a:r>
              <a:rPr lang="es-ES" dirty="0" err="1">
                <a:solidFill>
                  <a:schemeClr val="accent5"/>
                </a:solidFill>
              </a:rPr>
              <a:t>br</a:t>
            </a:r>
            <a:r>
              <a:rPr lang="es-ES" dirty="0">
                <a:solidFill>
                  <a:schemeClr val="accent5"/>
                </a:solidFill>
              </a:rPr>
              <a:t>/&gt;</a:t>
            </a:r>
          </a:p>
          <a:p>
            <a:r>
              <a:rPr lang="es-ES" dirty="0"/>
              <a:t>El caballo en la montaña</a:t>
            </a:r>
            <a:r>
              <a:rPr lang="es-ES" dirty="0">
                <a:solidFill>
                  <a:schemeClr val="accent5"/>
                </a:solidFill>
              </a:rPr>
              <a:t>&lt;/p&gt;</a:t>
            </a:r>
          </a:p>
        </p:txBody>
      </p:sp>
      <p:pic>
        <p:nvPicPr>
          <p:cNvPr id="2050" name="Picture 2" descr="Free salto con pértiga olímpico 1192401 PNG with Transparent Background">
            <a:extLst>
              <a:ext uri="{FF2B5EF4-FFF2-40B4-BE49-F238E27FC236}">
                <a16:creationId xmlns:a16="http://schemas.microsoft.com/office/drawing/2014/main" id="{D8ECC597-6F7A-667A-56BA-DDD34BF7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30" y="705201"/>
            <a:ext cx="29051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practice is often bad practice: here are 10 ways to identify and  eliminate those practices holding you back | The People Space">
            <a:extLst>
              <a:ext uri="{FF2B5EF4-FFF2-40B4-BE49-F238E27FC236}">
                <a16:creationId xmlns:a16="http://schemas.microsoft.com/office/drawing/2014/main" id="{66D11E79-17F9-F550-C305-7127107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832" y="4933519"/>
            <a:ext cx="1996034" cy="19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99DA65E-AED7-BFE4-576D-54B3B2B5F9CD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Santos de línea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6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1624" y="633025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5198" y="1897957"/>
            <a:ext cx="9974785" cy="1692262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HTML permite añadir comentarios al código de un documento. Estos serán de </a:t>
            </a:r>
            <a:r>
              <a:rPr lang="es-ES" sz="2400" b="1" dirty="0">
                <a:solidFill>
                  <a:schemeClr val="accent4"/>
                </a:solidFill>
              </a:rPr>
              <a:t>utilidad para el equipo de desarrollo </a:t>
            </a:r>
            <a:r>
              <a:rPr lang="es-ES" sz="2400" dirty="0"/>
              <a:t>y, asimismo, serán </a:t>
            </a:r>
            <a:r>
              <a:rPr lang="es-ES" sz="2400" b="1" dirty="0">
                <a:solidFill>
                  <a:srgbClr val="0070C0"/>
                </a:solidFill>
              </a:rPr>
              <a:t>ignorados por el navegador </a:t>
            </a:r>
            <a:r>
              <a:rPr lang="es-ES" sz="2400" dirty="0"/>
              <a:t>a la hora de pintar la página. Observa el siguiente ejemplo: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143E88-EDD0-30AE-74FD-329B87E3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9" y="3740674"/>
            <a:ext cx="4733925" cy="286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16292E-E66C-56BF-45AA-A16A8E12A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903" y="3740674"/>
            <a:ext cx="1800225" cy="628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C2EB5F5-BB87-B782-4139-4CAB6F3C8701}"/>
              </a:ext>
            </a:extLst>
          </p:cNvPr>
          <p:cNvSpPr/>
          <p:nvPr/>
        </p:nvSpPr>
        <p:spPr>
          <a:xfrm>
            <a:off x="5452590" y="3869395"/>
            <a:ext cx="83137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7C1FC40-7727-6F5A-B040-B529A53A8FBB}"/>
              </a:ext>
            </a:extLst>
          </p:cNvPr>
          <p:cNvSpPr/>
          <p:nvPr/>
        </p:nvSpPr>
        <p:spPr>
          <a:xfrm>
            <a:off x="6214903" y="4709870"/>
            <a:ext cx="4054840" cy="10381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Los comentarios se inician con &lt;!–- y se terminan con </a:t>
            </a:r>
            <a:r>
              <a:rPr lang="es-ES" dirty="0">
                <a:sym typeface="Wingdings" panose="05000000000000000000" pitchFamily="2" charset="2"/>
              </a:rPr>
              <a:t>--&gt;</a:t>
            </a:r>
          </a:p>
          <a:p>
            <a:pPr algn="ctr"/>
            <a:r>
              <a:rPr lang="es-ES" dirty="0">
                <a:sym typeface="Wingdings" panose="05000000000000000000" pitchFamily="2" charset="2"/>
              </a:rPr>
              <a:t>Además pueden ocupar varias líneas</a:t>
            </a:r>
            <a:endParaRPr lang="es-ES" dirty="0"/>
          </a:p>
        </p:txBody>
      </p:sp>
      <p:pic>
        <p:nvPicPr>
          <p:cNvPr id="3074" name="Picture 2" descr="Comment below Stickers - Free social media Stickers">
            <a:extLst>
              <a:ext uri="{FF2B5EF4-FFF2-40B4-BE49-F238E27FC236}">
                <a16:creationId xmlns:a16="http://schemas.microsoft.com/office/drawing/2014/main" id="{339185FC-CCC7-E49A-C77D-54FD900E3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8"/>
          <a:stretch/>
        </p:blipFill>
        <p:spPr bwMode="auto">
          <a:xfrm rot="5973018">
            <a:off x="10133506" y="2434594"/>
            <a:ext cx="4178177" cy="36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17F91BE-6019-A414-CEF9-C41842FABDA3}"/>
              </a:ext>
            </a:extLst>
          </p:cNvPr>
          <p:cNvSpPr/>
          <p:nvPr/>
        </p:nvSpPr>
        <p:spPr>
          <a:xfrm>
            <a:off x="6884613" y="6027219"/>
            <a:ext cx="2715419" cy="835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el ejercicio 1 del BLOQUE 4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A89A59-EA6C-6553-294E-DB76E3C0D94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Comentarios</a:t>
            </a:r>
          </a:p>
        </p:txBody>
      </p:sp>
    </p:spTree>
    <p:extLst>
      <p:ext uri="{BB962C8B-B14F-4D97-AF65-F5344CB8AC3E}">
        <p14:creationId xmlns:p14="http://schemas.microsoft.com/office/powerpoint/2010/main" val="9626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7672" y="638118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1246" y="1500506"/>
            <a:ext cx="9974785" cy="5780874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s-ES" sz="3200" b="1" dirty="0"/>
              <a:t>Imágenes</a:t>
            </a:r>
          </a:p>
          <a:p>
            <a:pPr algn="just"/>
            <a:r>
              <a:rPr lang="es-ES" sz="2400" dirty="0"/>
              <a:t>Para incluir una imagen en nuestro documento tenemos que usar la etiqueta </a:t>
            </a:r>
            <a:r>
              <a:rPr lang="es-ES" sz="2400" dirty="0">
                <a:solidFill>
                  <a:schemeClr val="accent5"/>
                </a:solidFill>
              </a:rPr>
              <a:t>&lt;</a:t>
            </a:r>
            <a:r>
              <a:rPr lang="es-ES" sz="2400" dirty="0" err="1">
                <a:solidFill>
                  <a:schemeClr val="accent5"/>
                </a:solidFill>
              </a:rPr>
              <a:t>img</a:t>
            </a:r>
            <a:r>
              <a:rPr lang="es-ES" sz="2400" dirty="0">
                <a:solidFill>
                  <a:schemeClr val="accent5"/>
                </a:solidFill>
              </a:rPr>
              <a:t>/&gt;</a:t>
            </a:r>
            <a:r>
              <a:rPr lang="es-ES" sz="2400" dirty="0"/>
              <a:t> y especificarle al navegador dónde se encuentra la imagen que tiene que pintar mediante un atributo. Ejemplo: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FE5781-F401-6829-2C09-28AE4CDB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30" y="3626621"/>
            <a:ext cx="2343363" cy="3008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D5C78DD-98E4-14C9-F339-5725064B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18" y="3865363"/>
            <a:ext cx="2810691" cy="2174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FA9E87DD-3128-40D5-C5F2-B57257CCD9FE}"/>
              </a:ext>
            </a:extLst>
          </p:cNvPr>
          <p:cNvSpPr/>
          <p:nvPr/>
        </p:nvSpPr>
        <p:spPr>
          <a:xfrm>
            <a:off x="3863320" y="4665152"/>
            <a:ext cx="83137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4676235-CDD9-DD4C-219D-2D58436FE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526" y="5623728"/>
            <a:ext cx="204787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BB5E96E-BDEF-0897-ED4C-395F672620E1}"/>
              </a:ext>
            </a:extLst>
          </p:cNvPr>
          <p:cNvSpPr/>
          <p:nvPr/>
        </p:nvSpPr>
        <p:spPr>
          <a:xfrm>
            <a:off x="7287886" y="3568849"/>
            <a:ext cx="5324381" cy="1038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 navegador pinta la imagen indicada en el atributo </a:t>
            </a:r>
            <a:r>
              <a:rPr lang="es-ES" b="1" dirty="0" err="1"/>
              <a:t>src</a:t>
            </a:r>
            <a:r>
              <a:rPr lang="es-ES" b="1" dirty="0"/>
              <a:t> (</a:t>
            </a:r>
            <a:r>
              <a:rPr lang="es-ES" b="1" dirty="0" err="1"/>
              <a:t>source</a:t>
            </a:r>
            <a:r>
              <a:rPr lang="es-ES" b="1" dirty="0"/>
              <a:t>) </a:t>
            </a:r>
            <a:r>
              <a:rPr lang="es-ES" dirty="0"/>
              <a:t>situado en la misma carpeta en la que reside el documento HTML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47059CA-75E5-B8E6-A1FC-A17ECBB6A953}"/>
              </a:ext>
            </a:extLst>
          </p:cNvPr>
          <p:cNvSpPr/>
          <p:nvPr/>
        </p:nvSpPr>
        <p:spPr>
          <a:xfrm>
            <a:off x="7287886" y="5502012"/>
            <a:ext cx="2698230" cy="128165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el caso de que no se encuentre la imagen se muestra un icono en la pantalla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8E2038F1-1FD0-86FB-3615-26C8DD14C9EC}"/>
              </a:ext>
            </a:extLst>
          </p:cNvPr>
          <p:cNvSpPr/>
          <p:nvPr/>
        </p:nvSpPr>
        <p:spPr>
          <a:xfrm>
            <a:off x="9920389" y="5944720"/>
            <a:ext cx="83137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7328FC6-981B-63C4-4D8C-5746EB2DDE58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Imágenes</a:t>
            </a:r>
          </a:p>
        </p:txBody>
      </p:sp>
    </p:spTree>
    <p:extLst>
      <p:ext uri="{BB962C8B-B14F-4D97-AF65-F5344CB8AC3E}">
        <p14:creationId xmlns:p14="http://schemas.microsoft.com/office/powerpoint/2010/main" val="1224396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50543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805723"/>
            <a:ext cx="9517585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Si no se encuentra la imagen podemos hacer que aparezca un </a:t>
            </a:r>
            <a:r>
              <a:rPr lang="es-ES" sz="2400" b="1" dirty="0"/>
              <a:t>texto descriptivo alternativo</a:t>
            </a:r>
            <a:r>
              <a:rPr lang="es-ES" sz="2400" dirty="0"/>
              <a:t> mediante el atributo </a:t>
            </a:r>
            <a:r>
              <a:rPr lang="es-ES" sz="2400" b="1" dirty="0" err="1">
                <a:solidFill>
                  <a:schemeClr val="accent5"/>
                </a:solidFill>
              </a:rPr>
              <a:t>alt</a:t>
            </a:r>
            <a:r>
              <a:rPr lang="es-ES" sz="2400" dirty="0"/>
              <a:t>. Observa:</a:t>
            </a:r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11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6EC34C-0EAF-ABE8-45D2-D3BFDEF9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87" y="3379805"/>
            <a:ext cx="1971675" cy="104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20FA67-3874-A783-4B4C-B65BA8B9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01" y="2887076"/>
            <a:ext cx="4282616" cy="4299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E2A0F01-7940-ED6E-5AED-545A82398954}"/>
              </a:ext>
            </a:extLst>
          </p:cNvPr>
          <p:cNvSpPr txBox="1">
            <a:spLocks/>
          </p:cNvSpPr>
          <p:nvPr/>
        </p:nvSpPr>
        <p:spPr>
          <a:xfrm>
            <a:off x="353437" y="5029970"/>
            <a:ext cx="8393323" cy="2188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/>
              <a:t>El navegador pintará la imagen a la misma resolución que está en el fichero. Con ficheros de alta resolución se suele desbordar el tamaño de la ventana del navegador y </a:t>
            </a:r>
            <a:r>
              <a:rPr lang="es-ES" sz="2400" b="1" dirty="0">
                <a:solidFill>
                  <a:schemeClr val="accent5"/>
                </a:solidFill>
              </a:rPr>
              <a:t>aparezcan las barras de </a:t>
            </a:r>
            <a:r>
              <a:rPr lang="es-ES" sz="2400" b="1" dirty="0" err="1">
                <a:solidFill>
                  <a:schemeClr val="accent5"/>
                </a:solidFill>
              </a:rPr>
              <a:t>scroll</a:t>
            </a:r>
            <a:r>
              <a:rPr lang="es-ES" sz="2400" dirty="0"/>
              <a:t>… esto dificulta la navegación y no es muy agradable estéticamente…</a:t>
            </a:r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BFE5F826-F887-9A93-8FD0-604D7F8BD39E}"/>
              </a:ext>
            </a:extLst>
          </p:cNvPr>
          <p:cNvSpPr/>
          <p:nvPr/>
        </p:nvSpPr>
        <p:spPr>
          <a:xfrm>
            <a:off x="7957085" y="6608592"/>
            <a:ext cx="1202359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A787B5E-4392-3E66-F14A-7ABBD7C30356}"/>
              </a:ext>
            </a:extLst>
          </p:cNvPr>
          <p:cNvSpPr/>
          <p:nvPr/>
        </p:nvSpPr>
        <p:spPr>
          <a:xfrm>
            <a:off x="13086336" y="2624749"/>
            <a:ext cx="299879" cy="45616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3DFEC76-E99F-EE71-0606-D0391973E22A}"/>
              </a:ext>
            </a:extLst>
          </p:cNvPr>
          <p:cNvSpPr/>
          <p:nvPr/>
        </p:nvSpPr>
        <p:spPr>
          <a:xfrm rot="16200000">
            <a:off x="10955456" y="4808095"/>
            <a:ext cx="299879" cy="45616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A0A5FBC-EA33-2E91-DC42-9F1239B4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9" y="2667335"/>
            <a:ext cx="5010150" cy="2076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5FE5FF9-89C9-159B-B4AE-2C34523C1787}"/>
              </a:ext>
            </a:extLst>
          </p:cNvPr>
          <p:cNvSpPr/>
          <p:nvPr/>
        </p:nvSpPr>
        <p:spPr>
          <a:xfrm>
            <a:off x="5588532" y="3705560"/>
            <a:ext cx="83137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B680569-D59B-1698-D79C-4CDE9A51707C}"/>
              </a:ext>
            </a:extLst>
          </p:cNvPr>
          <p:cNvCxnSpPr/>
          <p:nvPr/>
        </p:nvCxnSpPr>
        <p:spPr>
          <a:xfrm>
            <a:off x="1753849" y="3825836"/>
            <a:ext cx="118422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A5A121B8-E703-85F5-94B9-17D79B448CF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Imágenes</a:t>
            </a:r>
          </a:p>
        </p:txBody>
      </p:sp>
    </p:spTree>
    <p:extLst>
      <p:ext uri="{BB962C8B-B14F-4D97-AF65-F5344CB8AC3E}">
        <p14:creationId xmlns:p14="http://schemas.microsoft.com/office/powerpoint/2010/main" val="252069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3377" y="1423535"/>
            <a:ext cx="10017382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Aunque el tamaño de las imágenes debe ser tratado con CSS por el momento vamos a controlarlo con los atributos </a:t>
            </a:r>
            <a:r>
              <a:rPr lang="es-ES" sz="2400" dirty="0" err="1">
                <a:solidFill>
                  <a:schemeClr val="accent5"/>
                </a:solidFill>
              </a:rPr>
              <a:t>height</a:t>
            </a:r>
            <a:r>
              <a:rPr lang="es-ES" sz="2400" dirty="0"/>
              <a:t> y </a:t>
            </a:r>
            <a:r>
              <a:rPr lang="es-ES" sz="2400" dirty="0" err="1">
                <a:solidFill>
                  <a:schemeClr val="accent5"/>
                </a:solidFill>
              </a:rPr>
              <a:t>width</a:t>
            </a:r>
            <a:r>
              <a:rPr lang="es-ES" sz="2400" dirty="0"/>
              <a:t>:</a:t>
            </a:r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11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A08F816-E688-4889-AAA4-92EF1182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91" y="2300312"/>
            <a:ext cx="2652100" cy="2049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0DE9E1CB-AFF8-49C5-2182-2BC2C31077C0}"/>
              </a:ext>
            </a:extLst>
          </p:cNvPr>
          <p:cNvSpPr/>
          <p:nvPr/>
        </p:nvSpPr>
        <p:spPr>
          <a:xfrm>
            <a:off x="9459733" y="2582806"/>
            <a:ext cx="228976" cy="1669684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8EC1CD-BB88-739C-733D-7D917DD3740D}"/>
              </a:ext>
            </a:extLst>
          </p:cNvPr>
          <p:cNvSpPr txBox="1"/>
          <p:nvPr/>
        </p:nvSpPr>
        <p:spPr>
          <a:xfrm>
            <a:off x="9688709" y="3264404"/>
            <a:ext cx="2606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Altura = 300 píxeles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5F3C423-0CEB-9151-FFD7-72A80E87FF2E}"/>
              </a:ext>
            </a:extLst>
          </p:cNvPr>
          <p:cNvSpPr txBox="1">
            <a:spLocks/>
          </p:cNvSpPr>
          <p:nvPr/>
        </p:nvSpPr>
        <p:spPr>
          <a:xfrm>
            <a:off x="363376" y="4595228"/>
            <a:ext cx="9006463" cy="260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/>
              <a:t>Si especificamos una sola dimensión, el navegador calculará la otra para que la imagen mantenga sus proporciones. </a:t>
            </a:r>
          </a:p>
          <a:p>
            <a:pPr algn="just"/>
            <a:r>
              <a:rPr lang="es-ES" sz="2400" dirty="0"/>
              <a:t>Podemos poner las dos dimensiones, pero si nos equivocamos distorsionaremos la imagen:</a:t>
            </a:r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5B35B5D-9993-7D62-9718-E66EEBA1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373" y="5397483"/>
            <a:ext cx="3080622" cy="1689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D12B601-70F7-C038-7D0F-EEB2F3659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984" y="6418218"/>
            <a:ext cx="6591300" cy="53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923F2FA1-BA89-A7A7-24BB-6449200CBB1F}"/>
              </a:ext>
            </a:extLst>
          </p:cNvPr>
          <p:cNvSpPr/>
          <p:nvPr/>
        </p:nvSpPr>
        <p:spPr>
          <a:xfrm>
            <a:off x="8794856" y="6447806"/>
            <a:ext cx="1056125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CFFC715D-283F-6DCC-4400-0482A871C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70" y="2370872"/>
            <a:ext cx="5343525" cy="194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5FE5FF9-89C9-159B-B4AE-2C34523C1787}"/>
              </a:ext>
            </a:extLst>
          </p:cNvPr>
          <p:cNvSpPr/>
          <p:nvPr/>
        </p:nvSpPr>
        <p:spPr>
          <a:xfrm>
            <a:off x="5823357" y="2840444"/>
            <a:ext cx="942700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8DBA507-C161-BF01-1EC9-C1467375B34B}"/>
              </a:ext>
            </a:extLst>
          </p:cNvPr>
          <p:cNvSpPr/>
          <p:nvPr/>
        </p:nvSpPr>
        <p:spPr>
          <a:xfrm>
            <a:off x="9980974" y="4128119"/>
            <a:ext cx="2715419" cy="835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los ejercicios del BLOQUE 5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19902A-46BF-3B22-541F-AE94F372E6B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</a:rPr>
              <a:t>Imágenes</a:t>
            </a:r>
          </a:p>
        </p:txBody>
      </p:sp>
    </p:spTree>
    <p:extLst>
      <p:ext uri="{BB962C8B-B14F-4D97-AF65-F5344CB8AC3E}">
        <p14:creationId xmlns:p14="http://schemas.microsoft.com/office/powerpoint/2010/main" val="154021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5F3C423-0CEB-9151-FFD7-72A80E87FF2E}"/>
              </a:ext>
            </a:extLst>
          </p:cNvPr>
          <p:cNvSpPr txBox="1">
            <a:spLocks/>
          </p:cNvSpPr>
          <p:nvPr/>
        </p:nvSpPr>
        <p:spPr>
          <a:xfrm>
            <a:off x="363376" y="1936813"/>
            <a:ext cx="9723599" cy="83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Mapas de imágenes: </a:t>
            </a:r>
            <a:r>
              <a:rPr lang="es-ES" sz="2400" dirty="0"/>
              <a:t>Lo explica el profesor desde W3Schools</a:t>
            </a:r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8DBA507-C161-BF01-1EC9-C1467375B34B}"/>
              </a:ext>
            </a:extLst>
          </p:cNvPr>
          <p:cNvSpPr/>
          <p:nvPr/>
        </p:nvSpPr>
        <p:spPr>
          <a:xfrm>
            <a:off x="3637324" y="6628527"/>
            <a:ext cx="5198701" cy="530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el ejercicio Adicional 2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219902A-46BF-3B22-541F-AE94F372E6B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Imágenes</a:t>
            </a:r>
          </a:p>
        </p:txBody>
      </p:sp>
    </p:spTree>
    <p:extLst>
      <p:ext uri="{BB962C8B-B14F-4D97-AF65-F5344CB8AC3E}">
        <p14:creationId xmlns:p14="http://schemas.microsoft.com/office/powerpoint/2010/main" val="239154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219902A-46BF-3B22-541F-AE94F372E6B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Imágenes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0923041A-A14F-7881-7BB1-3AD014B24139}"/>
              </a:ext>
            </a:extLst>
          </p:cNvPr>
          <p:cNvSpPr txBox="1">
            <a:spLocks/>
          </p:cNvSpPr>
          <p:nvPr/>
        </p:nvSpPr>
        <p:spPr>
          <a:xfrm>
            <a:off x="363376" y="1976468"/>
            <a:ext cx="9723599" cy="83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Picture:</a:t>
            </a:r>
            <a:r>
              <a:rPr lang="es-ES" sz="2400" dirty="0">
                <a:solidFill>
                  <a:schemeClr val="accent2"/>
                </a:solidFill>
              </a:rPr>
              <a:t> </a:t>
            </a:r>
            <a:r>
              <a:rPr lang="es-ES" sz="2400" dirty="0"/>
              <a:t>Lo explica el profesor desde W3Schools</a:t>
            </a:r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7128F4A-BB0A-D09C-A1E3-4FB85AB4D6F0}"/>
              </a:ext>
            </a:extLst>
          </p:cNvPr>
          <p:cNvSpPr/>
          <p:nvPr/>
        </p:nvSpPr>
        <p:spPr>
          <a:xfrm>
            <a:off x="3637324" y="6514227"/>
            <a:ext cx="5198701" cy="530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el ejercicio Adicional 3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82A17-1DF0-D486-E0BA-D399345BF1C0}"/>
              </a:ext>
            </a:extLst>
          </p:cNvPr>
          <p:cNvSpPr txBox="1">
            <a:spLocks/>
          </p:cNvSpPr>
          <p:nvPr/>
        </p:nvSpPr>
        <p:spPr>
          <a:xfrm>
            <a:off x="363376" y="4081493"/>
            <a:ext cx="9723599" cy="83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Favicon:</a:t>
            </a:r>
            <a:r>
              <a:rPr lang="es-ES" sz="2400" dirty="0">
                <a:solidFill>
                  <a:schemeClr val="accent2"/>
                </a:solidFill>
              </a:rPr>
              <a:t> </a:t>
            </a:r>
            <a:r>
              <a:rPr lang="es-ES" sz="2400" dirty="0"/>
              <a:t>Lo explica el profesor desde W3Schools</a:t>
            </a:r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442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-D 01} File and folder structure - YouTube">
            <a:extLst>
              <a:ext uri="{FF2B5EF4-FFF2-40B4-BE49-F238E27FC236}">
                <a16:creationId xmlns:a16="http://schemas.microsoft.com/office/drawing/2014/main" id="{434EC112-AC01-6854-48C7-1ABF275A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t="1587" r="5005" b="50000"/>
          <a:stretch/>
        </p:blipFill>
        <p:spPr bwMode="auto">
          <a:xfrm>
            <a:off x="2195192" y="4263352"/>
            <a:ext cx="6712239" cy="23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1564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37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2963" y="1443775"/>
            <a:ext cx="9974785" cy="31568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s-ES" sz="2800" b="1" dirty="0"/>
              <a:t>Estructura de carpetas de nuestro sitio web</a:t>
            </a:r>
          </a:p>
          <a:p>
            <a:pPr algn="just"/>
            <a:r>
              <a:rPr lang="es-ES" sz="2400" dirty="0"/>
              <a:t>Un </a:t>
            </a:r>
            <a:r>
              <a:rPr lang="es-ES" sz="2400" b="1" dirty="0"/>
              <a:t>sitio web </a:t>
            </a:r>
            <a:r>
              <a:rPr lang="es-ES" sz="2400" dirty="0"/>
              <a:t>no es más que el </a:t>
            </a:r>
            <a:r>
              <a:rPr lang="es-ES" sz="2400" b="1" dirty="0">
                <a:solidFill>
                  <a:schemeClr val="accent5"/>
                </a:solidFill>
              </a:rPr>
              <a:t>contenido de una carpeta</a:t>
            </a:r>
            <a:r>
              <a:rPr lang="es-ES" sz="2400" dirty="0"/>
              <a:t> de un servidor que se </a:t>
            </a:r>
            <a:r>
              <a:rPr lang="es-ES" sz="2400" b="1" dirty="0">
                <a:solidFill>
                  <a:srgbClr val="002060"/>
                </a:solidFill>
              </a:rPr>
              <a:t>"expone" públicamente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mediante el protocolo HTTP. Es usual referirse a ella como </a:t>
            </a:r>
            <a:r>
              <a:rPr lang="es-ES" sz="2400" b="1" i="1" dirty="0" err="1">
                <a:solidFill>
                  <a:schemeClr val="accent4"/>
                </a:solidFill>
              </a:rPr>
              <a:t>root</a:t>
            </a:r>
            <a:r>
              <a:rPr lang="es-ES" sz="2400" b="1" i="1" dirty="0">
                <a:solidFill>
                  <a:schemeClr val="accent4"/>
                </a:solidFill>
              </a:rPr>
              <a:t> folder</a:t>
            </a:r>
            <a:r>
              <a:rPr lang="es-ES" sz="2400" b="1" i="1" dirty="0">
                <a:solidFill>
                  <a:schemeClr val="tx2"/>
                </a:solidFill>
              </a:rPr>
              <a:t> </a:t>
            </a:r>
            <a:r>
              <a:rPr lang="es-ES" sz="2400" dirty="0"/>
              <a:t>o </a:t>
            </a:r>
            <a:r>
              <a:rPr lang="es-ES" sz="2400" b="1" i="1" dirty="0">
                <a:solidFill>
                  <a:schemeClr val="accent4"/>
                </a:solidFill>
              </a:rPr>
              <a:t>carpeta raíz</a:t>
            </a:r>
            <a:r>
              <a:rPr lang="es-ES" sz="2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ES" sz="2400" dirty="0"/>
              <a:t>Dentro de esta carpeta raíz tendremos organizados los ficheros de nuestro sitio web, normalmente con una estructura de subcarpetas parecida a la siguiente:</a:t>
            </a:r>
          </a:p>
        </p:txBody>
      </p:sp>
      <p:pic>
        <p:nvPicPr>
          <p:cNvPr id="1028" name="Picture 4" descr="How to use the &quot;web folders&quot; from Windows Explorer">
            <a:extLst>
              <a:ext uri="{FF2B5EF4-FFF2-40B4-BE49-F238E27FC236}">
                <a16:creationId xmlns:a16="http://schemas.microsoft.com/office/drawing/2014/main" id="{C0E30760-7EC9-CCD0-608A-3D7DB101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5" y="2305820"/>
            <a:ext cx="2979610" cy="29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2EB9978-059E-2E2D-F947-49712F342DA5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– Rutas y enlaces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5C43D37-2475-C2BF-FE82-FA465E0397CA}"/>
              </a:ext>
            </a:extLst>
          </p:cNvPr>
          <p:cNvGrpSpPr/>
          <p:nvPr/>
        </p:nvGrpSpPr>
        <p:grpSpPr>
          <a:xfrm>
            <a:off x="2532750" y="6447887"/>
            <a:ext cx="3105149" cy="972265"/>
            <a:chOff x="2532750" y="6447887"/>
            <a:chExt cx="3105149" cy="972265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07CFD0F-764C-5916-2665-419A43C40475}"/>
                </a:ext>
              </a:extLst>
            </p:cNvPr>
            <p:cNvSpPr txBox="1"/>
            <p:nvPr/>
          </p:nvSpPr>
          <p:spPr>
            <a:xfrm>
              <a:off x="2532750" y="6896932"/>
              <a:ext cx="31051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i="1" dirty="0">
                  <a:solidFill>
                    <a:srgbClr val="C00000"/>
                  </a:solidFill>
                </a:rPr>
                <a:t>Índice.html </a:t>
              </a:r>
              <a:r>
                <a:rPr lang="es-ES" sz="1400" i="1" dirty="0"/>
                <a:t>suele ser la </a:t>
              </a:r>
              <a:r>
                <a:rPr lang="es-ES" sz="1400" i="1" dirty="0">
                  <a:solidFill>
                    <a:srgbClr val="C00000"/>
                  </a:solidFill>
                </a:rPr>
                <a:t>Home Page</a:t>
              </a:r>
              <a:br>
                <a:rPr lang="es-ES" sz="1400" i="1" dirty="0"/>
              </a:br>
              <a:r>
                <a:rPr lang="es-ES" sz="1400" i="1" dirty="0"/>
                <a:t>(punto de entrada a nuestro sitio)</a:t>
              </a:r>
            </a:p>
          </p:txBody>
        </p:sp>
        <p:sp>
          <p:nvSpPr>
            <p:cNvPr id="2" name="Flecha: a la derecha 1">
              <a:extLst>
                <a:ext uri="{FF2B5EF4-FFF2-40B4-BE49-F238E27FC236}">
                  <a16:creationId xmlns:a16="http://schemas.microsoft.com/office/drawing/2014/main" id="{D67F5AA6-FE71-E271-95C9-A2599ACB76DF}"/>
                </a:ext>
              </a:extLst>
            </p:cNvPr>
            <p:cNvSpPr/>
            <p:nvPr/>
          </p:nvSpPr>
          <p:spPr>
            <a:xfrm rot="16200000">
              <a:off x="3897733" y="6440708"/>
              <a:ext cx="375184" cy="389541"/>
            </a:xfrm>
            <a:prstGeom prst="rightArrow">
              <a:avLst>
                <a:gd name="adj1" fmla="val 38619"/>
                <a:gd name="adj2" fmla="val 557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641A4BC-E234-E1BF-F490-38BB187B5F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t="4849"/>
          <a:stretch/>
        </p:blipFill>
        <p:spPr>
          <a:xfrm>
            <a:off x="5725816" y="6772274"/>
            <a:ext cx="6363229" cy="6917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83DC67-8431-6918-F493-641E26690F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8" b="15734"/>
          <a:stretch/>
        </p:blipFill>
        <p:spPr>
          <a:xfrm>
            <a:off x="6791324" y="6862439"/>
            <a:ext cx="3672000" cy="3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9678" y="663572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38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2706" y="1599899"/>
            <a:ext cx="10184647" cy="900112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Si queremos mostrar una imagen que está dentro de la carpeta </a:t>
            </a:r>
            <a:r>
              <a:rPr lang="es-ES" sz="2400" b="1" i="1" dirty="0" err="1"/>
              <a:t>images</a:t>
            </a:r>
            <a:r>
              <a:rPr lang="es-ES" sz="2400" b="1" i="1" dirty="0"/>
              <a:t> </a:t>
            </a:r>
            <a:r>
              <a:rPr lang="es-ES" sz="2400" dirty="0"/>
              <a:t>y nuestro documento está situado en la carpeta </a:t>
            </a:r>
            <a:r>
              <a:rPr lang="es-ES" sz="2400" b="1" dirty="0"/>
              <a:t>raíz:</a:t>
            </a:r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4000" dirty="0"/>
          </a:p>
          <a:p>
            <a:pPr lvl="0"/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7DC539-C911-7C55-F744-1A1264C22638}"/>
              </a:ext>
            </a:extLst>
          </p:cNvPr>
          <p:cNvSpPr txBox="1"/>
          <p:nvPr/>
        </p:nvSpPr>
        <p:spPr>
          <a:xfrm>
            <a:off x="1025629" y="3241862"/>
            <a:ext cx="4393010" cy="163121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/>
              <a:t>&lt;</a:t>
            </a:r>
            <a:r>
              <a:rPr lang="es-ES" sz="2000" dirty="0" err="1"/>
              <a:t>html</a:t>
            </a:r>
            <a:r>
              <a:rPr lang="es-ES" sz="2000" dirty="0"/>
              <a:t>&gt;</a:t>
            </a:r>
          </a:p>
          <a:p>
            <a:r>
              <a:rPr lang="es-ES" sz="2000" dirty="0"/>
              <a:t>   &lt;</a:t>
            </a:r>
            <a:r>
              <a:rPr lang="es-ES" sz="2000" dirty="0" err="1"/>
              <a:t>body</a:t>
            </a:r>
            <a:r>
              <a:rPr lang="es-ES" sz="2000" dirty="0"/>
              <a:t>&gt;</a:t>
            </a:r>
          </a:p>
          <a:p>
            <a:r>
              <a:rPr lang="es-ES" sz="2000" dirty="0"/>
              <a:t>      &lt;</a:t>
            </a:r>
            <a:r>
              <a:rPr lang="es-ES" sz="2000" dirty="0" err="1"/>
              <a:t>img</a:t>
            </a:r>
            <a:r>
              <a:rPr lang="es-ES" sz="2000" dirty="0"/>
              <a:t> </a:t>
            </a:r>
            <a:r>
              <a:rPr lang="es-ES" sz="2000" dirty="0" err="1"/>
              <a:t>src</a:t>
            </a:r>
            <a:r>
              <a:rPr lang="es-ES" sz="2000" dirty="0"/>
              <a:t>="</a:t>
            </a:r>
            <a:r>
              <a:rPr lang="es-ES" sz="2000" dirty="0" err="1">
                <a:solidFill>
                  <a:schemeClr val="accent5"/>
                </a:solidFill>
              </a:rPr>
              <a:t>images</a:t>
            </a:r>
            <a:r>
              <a:rPr lang="es-ES" sz="2000" dirty="0">
                <a:solidFill>
                  <a:schemeClr val="accent5"/>
                </a:solidFill>
              </a:rPr>
              <a:t>/my-dog.jpg</a:t>
            </a:r>
            <a:r>
              <a:rPr lang="es-ES" sz="2000" dirty="0"/>
              <a:t>"/&gt;</a:t>
            </a:r>
          </a:p>
          <a:p>
            <a:r>
              <a:rPr lang="es-ES" sz="2000" dirty="0"/>
              <a:t>   &lt;/</a:t>
            </a:r>
            <a:r>
              <a:rPr lang="es-ES" sz="2000" dirty="0" err="1"/>
              <a:t>body</a:t>
            </a:r>
            <a:r>
              <a:rPr lang="es-ES" sz="2000" dirty="0"/>
              <a:t>&gt;</a:t>
            </a:r>
          </a:p>
          <a:p>
            <a:r>
              <a:rPr lang="es-ES" sz="2000" dirty="0"/>
              <a:t>&lt;/</a:t>
            </a:r>
            <a:r>
              <a:rPr lang="es-ES" sz="2000" dirty="0" err="1"/>
              <a:t>html</a:t>
            </a:r>
            <a:r>
              <a:rPr lang="es-ES" sz="2000" dirty="0"/>
              <a:t>&gt;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CC7440-48DD-75D7-D6F5-FE4A3E27372A}"/>
              </a:ext>
            </a:extLst>
          </p:cNvPr>
          <p:cNvSpPr txBox="1"/>
          <p:nvPr/>
        </p:nvSpPr>
        <p:spPr>
          <a:xfrm>
            <a:off x="1025629" y="2834420"/>
            <a:ext cx="43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documento.html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6D9BFDE-F0C7-5E7F-22CE-65461A6983B3}"/>
              </a:ext>
            </a:extLst>
          </p:cNvPr>
          <p:cNvGrpSpPr/>
          <p:nvPr/>
        </p:nvGrpSpPr>
        <p:grpSpPr>
          <a:xfrm>
            <a:off x="11108778" y="1738415"/>
            <a:ext cx="2079902" cy="3817572"/>
            <a:chOff x="10992086" y="1640540"/>
            <a:chExt cx="2079902" cy="3817572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1196438-0DA7-7178-A0F5-6382E7D1E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2086" y="1640540"/>
              <a:ext cx="1007541" cy="100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66EF76B-787A-3266-629E-FF38F9F20B89}"/>
                </a:ext>
              </a:extLst>
            </p:cNvPr>
            <p:cNvSpPr txBox="1"/>
            <p:nvPr/>
          </p:nvSpPr>
          <p:spPr>
            <a:xfrm>
              <a:off x="11125244" y="1985681"/>
              <a:ext cx="720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raíz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14C48C4-461E-45E4-7A9E-CBC769C5C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3063" y="3596756"/>
              <a:ext cx="1007541" cy="100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ml File Icon - Download in Colored Outline Style">
              <a:extLst>
                <a:ext uri="{FF2B5EF4-FFF2-40B4-BE49-F238E27FC236}">
                  <a16:creationId xmlns:a16="http://schemas.microsoft.com/office/drawing/2014/main" id="{4C2AF092-22BC-D6EE-062C-1EA163A23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3486" y="2517102"/>
              <a:ext cx="1020033" cy="102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55324F5-9265-0760-D6BC-110A0C685BB8}"/>
                </a:ext>
              </a:extLst>
            </p:cNvPr>
            <p:cNvCxnSpPr/>
            <p:nvPr/>
          </p:nvCxnSpPr>
          <p:spPr>
            <a:xfrm>
              <a:off x="11317574" y="2472493"/>
              <a:ext cx="0" cy="170226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F874163-F592-5F8D-32FF-194BD4C62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7574" y="4174761"/>
              <a:ext cx="4006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43C4C65-4CD4-83B7-02C9-952715D91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2311" y="3180413"/>
              <a:ext cx="392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D3B66BE-74E7-0D6B-FD78-071F18226C24}"/>
                </a:ext>
              </a:extLst>
            </p:cNvPr>
            <p:cNvSpPr txBox="1"/>
            <p:nvPr/>
          </p:nvSpPr>
          <p:spPr>
            <a:xfrm>
              <a:off x="11718266" y="3915860"/>
              <a:ext cx="1143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images</a:t>
              </a:r>
              <a:endParaRPr lang="es-ES" dirty="0"/>
            </a:p>
          </p:txBody>
        </p:sp>
        <p:pic>
          <p:nvPicPr>
            <p:cNvPr id="4104" name="Picture 8" descr="Jpg File, jpg, Jpg File Format, Jpg Extension, interface, Jpg Format, Jpeg  icon">
              <a:extLst>
                <a:ext uri="{FF2B5EF4-FFF2-40B4-BE49-F238E27FC236}">
                  <a16:creationId xmlns:a16="http://schemas.microsoft.com/office/drawing/2014/main" id="{3F2B9A78-7E68-C94C-04AB-FD2568704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8172" y="4604296"/>
              <a:ext cx="853816" cy="853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8303916-E9F4-D9ED-A238-D73D29D7F0C7}"/>
                </a:ext>
              </a:extLst>
            </p:cNvPr>
            <p:cNvCxnSpPr>
              <a:cxnSpLocks/>
            </p:cNvCxnSpPr>
            <p:nvPr/>
          </p:nvCxnSpPr>
          <p:spPr>
            <a:xfrm>
              <a:off x="12146832" y="4407108"/>
              <a:ext cx="0" cy="7741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ABFACFF1-3873-396B-F85A-0F817DC2F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46832" y="5181296"/>
              <a:ext cx="1782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E28E8B59-50AF-7569-F529-80AD92323C99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FE7341-9BAF-43DA-873E-4B31314EECD5}"/>
              </a:ext>
            </a:extLst>
          </p:cNvPr>
          <p:cNvSpPr txBox="1"/>
          <p:nvPr/>
        </p:nvSpPr>
        <p:spPr>
          <a:xfrm>
            <a:off x="870761" y="4940434"/>
            <a:ext cx="4547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7030A0"/>
                </a:solidFill>
              </a:rPr>
              <a:t>Ruta relativa</a:t>
            </a:r>
          </a:p>
          <a:p>
            <a:pPr algn="ctr"/>
            <a:r>
              <a:rPr lang="es-ES" sz="1600" dirty="0">
                <a:solidFill>
                  <a:srgbClr val="0070C0"/>
                </a:solidFill>
              </a:rPr>
              <a:t>desde la carpeta donde se encuentra el </a:t>
            </a:r>
            <a:r>
              <a:rPr lang="es-ES" sz="1600" dirty="0" err="1">
                <a:solidFill>
                  <a:srgbClr val="0070C0"/>
                </a:solidFill>
              </a:rPr>
              <a:t>html</a:t>
            </a:r>
            <a:endParaRPr lang="es-ES" sz="1600" dirty="0">
              <a:solidFill>
                <a:srgbClr val="0070C0"/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31CEC67-D6B0-7108-C493-9E93FB690F3E}"/>
              </a:ext>
            </a:extLst>
          </p:cNvPr>
          <p:cNvGrpSpPr/>
          <p:nvPr/>
        </p:nvGrpSpPr>
        <p:grpSpPr>
          <a:xfrm>
            <a:off x="5806148" y="2834420"/>
            <a:ext cx="4485902" cy="2029123"/>
            <a:chOff x="5806148" y="2834420"/>
            <a:chExt cx="4485902" cy="202912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088A0072-49D6-B2F8-7AAC-74438BF85477}"/>
                </a:ext>
              </a:extLst>
            </p:cNvPr>
            <p:cNvSpPr txBox="1"/>
            <p:nvPr/>
          </p:nvSpPr>
          <p:spPr>
            <a:xfrm>
              <a:off x="5806148" y="3232327"/>
              <a:ext cx="4485902" cy="163121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&lt;</a:t>
              </a:r>
              <a:r>
                <a:rPr lang="es-ES" sz="2000" dirty="0" err="1"/>
                <a:t>html</a:t>
              </a:r>
              <a:r>
                <a:rPr lang="es-ES" sz="2000" dirty="0"/>
                <a:t>&gt;</a:t>
              </a:r>
            </a:p>
            <a:p>
              <a:r>
                <a:rPr lang="es-ES" sz="2000" dirty="0"/>
                <a:t>   &lt;</a:t>
              </a:r>
              <a:r>
                <a:rPr lang="es-ES" sz="2000" dirty="0" err="1"/>
                <a:t>body</a:t>
              </a:r>
              <a:r>
                <a:rPr lang="es-ES" sz="2000" dirty="0"/>
                <a:t>&gt;</a:t>
              </a:r>
            </a:p>
            <a:p>
              <a:r>
                <a:rPr lang="es-ES" sz="2000" dirty="0"/>
                <a:t>      &lt;</a:t>
              </a:r>
              <a:r>
                <a:rPr lang="es-ES" sz="2000" dirty="0" err="1"/>
                <a:t>img</a:t>
              </a:r>
              <a:r>
                <a:rPr lang="es-ES" sz="2000" dirty="0"/>
                <a:t> </a:t>
              </a:r>
              <a:r>
                <a:rPr lang="es-ES" sz="2000" dirty="0" err="1"/>
                <a:t>src</a:t>
              </a:r>
              <a:r>
                <a:rPr lang="es-ES" sz="2000" dirty="0"/>
                <a:t>="</a:t>
              </a:r>
              <a:r>
                <a:rPr lang="es-ES" sz="2000" b="1" dirty="0">
                  <a:solidFill>
                    <a:srgbClr val="00B050"/>
                  </a:solidFill>
                </a:rPr>
                <a:t>/</a:t>
              </a:r>
              <a:r>
                <a:rPr lang="es-ES" sz="2000" dirty="0" err="1">
                  <a:solidFill>
                    <a:schemeClr val="accent5"/>
                  </a:solidFill>
                </a:rPr>
                <a:t>images</a:t>
              </a:r>
              <a:r>
                <a:rPr lang="es-ES" sz="2000" dirty="0">
                  <a:solidFill>
                    <a:schemeClr val="accent5"/>
                  </a:solidFill>
                </a:rPr>
                <a:t>/my-dog.jpg</a:t>
              </a:r>
              <a:r>
                <a:rPr lang="es-ES" sz="2000" dirty="0"/>
                <a:t>"/&gt;</a:t>
              </a:r>
            </a:p>
            <a:p>
              <a:r>
                <a:rPr lang="es-ES" sz="2000" dirty="0"/>
                <a:t>   &lt;/</a:t>
              </a:r>
              <a:r>
                <a:rPr lang="es-ES" sz="2000" dirty="0" err="1"/>
                <a:t>body</a:t>
              </a:r>
              <a:r>
                <a:rPr lang="es-ES" sz="2000" dirty="0"/>
                <a:t>&gt;</a:t>
              </a:r>
            </a:p>
            <a:p>
              <a:r>
                <a:rPr lang="es-ES" sz="2000" dirty="0"/>
                <a:t>&lt;/</a:t>
              </a:r>
              <a:r>
                <a:rPr lang="es-ES" sz="2000" dirty="0" err="1"/>
                <a:t>html</a:t>
              </a:r>
              <a:r>
                <a:rPr lang="es-ES" sz="2000" dirty="0"/>
                <a:t>&gt;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49A6976-2D71-F129-88BB-726BBCD9F772}"/>
                </a:ext>
              </a:extLst>
            </p:cNvPr>
            <p:cNvSpPr txBox="1"/>
            <p:nvPr/>
          </p:nvSpPr>
          <p:spPr>
            <a:xfrm>
              <a:off x="5806148" y="2834420"/>
              <a:ext cx="44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documento.html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3536AE-86FB-2B6C-6B2B-76D17AB17E45}"/>
              </a:ext>
            </a:extLst>
          </p:cNvPr>
          <p:cNvSpPr txBox="1"/>
          <p:nvPr/>
        </p:nvSpPr>
        <p:spPr>
          <a:xfrm>
            <a:off x="5806148" y="4940434"/>
            <a:ext cx="44859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7030A0"/>
                </a:solidFill>
              </a:rPr>
              <a:t>Usando ruta absoluta</a:t>
            </a:r>
          </a:p>
          <a:p>
            <a:pPr algn="ctr"/>
            <a:r>
              <a:rPr lang="es-ES" sz="1600" dirty="0">
                <a:solidFill>
                  <a:srgbClr val="0070C0"/>
                </a:solidFill>
              </a:rPr>
              <a:t>desde la carpeta raíz</a:t>
            </a:r>
          </a:p>
        </p:txBody>
      </p:sp>
      <p:sp>
        <p:nvSpPr>
          <p:cNvPr id="16" name="Cara sonriente 15">
            <a:extLst>
              <a:ext uri="{FF2B5EF4-FFF2-40B4-BE49-F238E27FC236}">
                <a16:creationId xmlns:a16="http://schemas.microsoft.com/office/drawing/2014/main" id="{F3DA97D8-CF8E-1779-0C0C-43F730094193}"/>
              </a:ext>
            </a:extLst>
          </p:cNvPr>
          <p:cNvSpPr/>
          <p:nvPr/>
        </p:nvSpPr>
        <p:spPr>
          <a:xfrm>
            <a:off x="11550462" y="3152137"/>
            <a:ext cx="289959" cy="252302"/>
          </a:xfrm>
          <a:prstGeom prst="smileyFace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E7E937-2B1A-2C43-D6C8-11899CD11820}"/>
              </a:ext>
            </a:extLst>
          </p:cNvPr>
          <p:cNvSpPr txBox="1"/>
          <p:nvPr/>
        </p:nvSpPr>
        <p:spPr>
          <a:xfrm>
            <a:off x="1266564" y="5791749"/>
            <a:ext cx="375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Se consigue </a:t>
            </a:r>
            <a:r>
              <a:rPr lang="es-ES" dirty="0">
                <a:solidFill>
                  <a:srgbClr val="FF0000"/>
                </a:solidFill>
              </a:rPr>
              <a:t>no poniendo </a:t>
            </a:r>
            <a:r>
              <a:rPr lang="es-ES" b="1" dirty="0">
                <a:solidFill>
                  <a:schemeClr val="accent2"/>
                </a:solidFill>
              </a:rPr>
              <a:t>/</a:t>
            </a:r>
            <a:r>
              <a:rPr lang="es-ES" dirty="0">
                <a:solidFill>
                  <a:schemeClr val="accent3"/>
                </a:solidFill>
              </a:rPr>
              <a:t> en el inicio de la ruta</a:t>
            </a:r>
            <a:endParaRPr lang="es-ES" sz="1600" dirty="0">
              <a:solidFill>
                <a:schemeClr val="accent3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A899E71-91EC-6019-7BA1-88175B813E49}"/>
              </a:ext>
            </a:extLst>
          </p:cNvPr>
          <p:cNvSpPr txBox="1"/>
          <p:nvPr/>
        </p:nvSpPr>
        <p:spPr>
          <a:xfrm>
            <a:off x="6087096" y="5800978"/>
            <a:ext cx="393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Se consigue </a:t>
            </a:r>
            <a:r>
              <a:rPr lang="es-ES" dirty="0">
                <a:solidFill>
                  <a:srgbClr val="FF0000"/>
                </a:solidFill>
              </a:rPr>
              <a:t>poniendo</a:t>
            </a:r>
            <a:r>
              <a:rPr lang="es-ES" dirty="0">
                <a:solidFill>
                  <a:schemeClr val="accent3"/>
                </a:solidFill>
              </a:rPr>
              <a:t> </a:t>
            </a:r>
            <a:r>
              <a:rPr lang="es-ES" b="1" dirty="0">
                <a:solidFill>
                  <a:schemeClr val="accent2"/>
                </a:solidFill>
              </a:rPr>
              <a:t>/</a:t>
            </a:r>
            <a:r>
              <a:rPr lang="es-ES" dirty="0">
                <a:solidFill>
                  <a:schemeClr val="accent3"/>
                </a:solidFill>
              </a:rPr>
              <a:t> en el inicio de la ruta</a:t>
            </a:r>
            <a:endParaRPr lang="es-ES" sz="1600" dirty="0">
              <a:solidFill>
                <a:schemeClr val="accent3"/>
              </a:solidFill>
            </a:endParaRPr>
          </a:p>
        </p:txBody>
      </p:sp>
      <p:sp>
        <p:nvSpPr>
          <p:cNvPr id="28" name="Cara sonriente 27">
            <a:extLst>
              <a:ext uri="{FF2B5EF4-FFF2-40B4-BE49-F238E27FC236}">
                <a16:creationId xmlns:a16="http://schemas.microsoft.com/office/drawing/2014/main" id="{C37643B0-60EB-4754-C289-AF8E29B4DA0B}"/>
              </a:ext>
            </a:extLst>
          </p:cNvPr>
          <p:cNvSpPr/>
          <p:nvPr/>
        </p:nvSpPr>
        <p:spPr>
          <a:xfrm>
            <a:off x="11282263" y="2556729"/>
            <a:ext cx="289959" cy="252302"/>
          </a:xfrm>
          <a:prstGeom prst="smileyFace">
            <a:avLst>
              <a:gd name="adj" fmla="val 4653"/>
            </a:avLst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73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7113E-6 -1.32717E-6 L -0.02162 -1.32717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62 -1.32717E-6 L -0.02056 0.1314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path" presetSubtype="0" decel="10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6 0.13146 L 0.00106 0.1314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6 0.13146 L 0.04228 0.1314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28 0.13146 L 0.04429 0.264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6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2712E-6 -2.90214E-6 L -0.00059 0.2102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9 0.21021 L 0.02103 0.21021 " pathEditMode="relative" rAng="0" ptsTypes="AA">
                                      <p:cBhvr>
                                        <p:cTn id="5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3 0.21021 L 0.06225 0.21021 " pathEditMode="relative" rAng="0" ptsTypes="AA">
                                      <p:cBhvr>
                                        <p:cTn id="5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42" presetClass="path" presetSubtype="0" decel="10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25 0.21021 L 0.06403 0.34335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6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22" grpId="0"/>
      <p:bldP spid="23" grpId="0"/>
      <p:bldP spid="28" grpId="0" animBg="1"/>
      <p:bldP spid="28" grpId="1" animBg="1"/>
      <p:bldP spid="28" grpId="2" animBg="1"/>
      <p:bldP spid="28" grpId="3" animBg="1"/>
      <p:bldP spid="28" grpId="4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916209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39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9" y="1348824"/>
            <a:ext cx="10184647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Observa el árbol de carpetas de la derecha. Ahora nuestro documento origen también está dentro de una subcarpeta.</a:t>
            </a:r>
            <a:endParaRPr lang="es-ES" sz="2400" b="1" dirty="0"/>
          </a:p>
          <a:p>
            <a:pPr algn="just"/>
            <a:endParaRPr lang="es-ES" sz="2400" b="1" i="1" dirty="0"/>
          </a:p>
          <a:p>
            <a:pPr algn="just"/>
            <a:endParaRPr lang="es-ES" sz="2400" b="1" i="1" dirty="0"/>
          </a:p>
          <a:p>
            <a:pPr algn="just"/>
            <a:endParaRPr lang="es-ES" sz="2400" b="1" i="1" dirty="0"/>
          </a:p>
          <a:p>
            <a:pPr algn="just"/>
            <a:endParaRPr lang="es-ES" sz="2400" b="1" i="1" dirty="0"/>
          </a:p>
          <a:p>
            <a:pPr marL="0" lvl="0" indent="0">
              <a:buNone/>
            </a:pPr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4000" dirty="0"/>
          </a:p>
          <a:p>
            <a:pPr lvl="0"/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7DC539-C911-7C55-F744-1A1264C22638}"/>
              </a:ext>
            </a:extLst>
          </p:cNvPr>
          <p:cNvSpPr txBox="1"/>
          <p:nvPr/>
        </p:nvSpPr>
        <p:spPr>
          <a:xfrm>
            <a:off x="1143144" y="2911765"/>
            <a:ext cx="4740873" cy="163121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/>
              <a:t>&lt;</a:t>
            </a:r>
            <a:r>
              <a:rPr lang="es-ES" sz="2000" dirty="0" err="1"/>
              <a:t>html</a:t>
            </a:r>
            <a:r>
              <a:rPr lang="es-ES" sz="2000" dirty="0"/>
              <a:t>&gt;</a:t>
            </a:r>
          </a:p>
          <a:p>
            <a:r>
              <a:rPr lang="es-ES" sz="2000" dirty="0"/>
              <a:t>   &lt;</a:t>
            </a:r>
            <a:r>
              <a:rPr lang="es-ES" sz="2000" dirty="0" err="1"/>
              <a:t>body</a:t>
            </a:r>
            <a:r>
              <a:rPr lang="es-ES" sz="2000" dirty="0"/>
              <a:t>&gt;</a:t>
            </a:r>
          </a:p>
          <a:p>
            <a:r>
              <a:rPr lang="es-ES" sz="2000" dirty="0"/>
              <a:t>      &lt;</a:t>
            </a:r>
            <a:r>
              <a:rPr lang="es-ES" sz="2000" dirty="0" err="1"/>
              <a:t>img</a:t>
            </a:r>
            <a:r>
              <a:rPr lang="es-ES" sz="2000" dirty="0"/>
              <a:t> </a:t>
            </a:r>
            <a:r>
              <a:rPr lang="es-ES" sz="2000" dirty="0" err="1"/>
              <a:t>src</a:t>
            </a:r>
            <a:r>
              <a:rPr lang="es-ES" sz="2000" dirty="0"/>
              <a:t>="</a:t>
            </a:r>
            <a:r>
              <a:rPr lang="es-ES" sz="2000" dirty="0">
                <a:solidFill>
                  <a:schemeClr val="accent5"/>
                </a:solidFill>
              </a:rPr>
              <a:t>../</a:t>
            </a:r>
            <a:r>
              <a:rPr lang="es-ES" sz="2000" dirty="0" err="1">
                <a:solidFill>
                  <a:schemeClr val="accent5"/>
                </a:solidFill>
              </a:rPr>
              <a:t>images</a:t>
            </a:r>
            <a:r>
              <a:rPr lang="es-ES" sz="2000" dirty="0">
                <a:solidFill>
                  <a:schemeClr val="accent5"/>
                </a:solidFill>
              </a:rPr>
              <a:t>/my-dog.jpg</a:t>
            </a:r>
            <a:r>
              <a:rPr lang="es-ES" sz="2000" dirty="0"/>
              <a:t>"/&gt;</a:t>
            </a:r>
          </a:p>
          <a:p>
            <a:r>
              <a:rPr lang="es-ES" sz="2000" dirty="0"/>
              <a:t>   &lt;/</a:t>
            </a:r>
            <a:r>
              <a:rPr lang="es-ES" sz="2000" dirty="0" err="1"/>
              <a:t>body</a:t>
            </a:r>
            <a:r>
              <a:rPr lang="es-ES" sz="2000" dirty="0"/>
              <a:t>&gt;</a:t>
            </a:r>
          </a:p>
          <a:p>
            <a:r>
              <a:rPr lang="es-ES" sz="2000" dirty="0"/>
              <a:t>&lt;/</a:t>
            </a:r>
            <a:r>
              <a:rPr lang="es-ES" sz="2000" dirty="0" err="1"/>
              <a:t>html</a:t>
            </a:r>
            <a:r>
              <a:rPr lang="es-ES" sz="2000" dirty="0"/>
              <a:t>&gt;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CC7440-48DD-75D7-D6F5-FE4A3E27372A}"/>
              </a:ext>
            </a:extLst>
          </p:cNvPr>
          <p:cNvSpPr txBox="1"/>
          <p:nvPr/>
        </p:nvSpPr>
        <p:spPr>
          <a:xfrm>
            <a:off x="1143144" y="2542433"/>
            <a:ext cx="47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documento.html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11FD0AB-A5F6-901C-8E18-6CB5D03FBCE8}"/>
              </a:ext>
            </a:extLst>
          </p:cNvPr>
          <p:cNvSpPr/>
          <p:nvPr/>
        </p:nvSpPr>
        <p:spPr>
          <a:xfrm>
            <a:off x="6263393" y="2939733"/>
            <a:ext cx="3973672" cy="16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 </a:t>
            </a:r>
            <a:r>
              <a:rPr lang="es-ES" b="1" dirty="0">
                <a:solidFill>
                  <a:srgbClr val="FFFF00"/>
                </a:solidFill>
              </a:rPr>
              <a:t>..</a:t>
            </a:r>
            <a:r>
              <a:rPr lang="es-ES" dirty="0"/>
              <a:t> indicamos que suba desde la carpeta </a:t>
            </a:r>
            <a:r>
              <a:rPr lang="es-ES" b="1" dirty="0" err="1">
                <a:solidFill>
                  <a:srgbClr val="FFFF00"/>
                </a:solidFill>
              </a:rPr>
              <a:t>pages</a:t>
            </a:r>
            <a:r>
              <a:rPr lang="es-ES" dirty="0"/>
              <a:t> a la carpeta inmediatamente superior (</a:t>
            </a:r>
            <a:r>
              <a:rPr lang="es-ES" b="1" dirty="0" err="1">
                <a:solidFill>
                  <a:srgbClr val="FFFF00"/>
                </a:solidFill>
              </a:rPr>
              <a:t>root</a:t>
            </a:r>
            <a:r>
              <a:rPr lang="es-ES" dirty="0"/>
              <a:t>) y desde ahí entre en la carpeta </a:t>
            </a:r>
            <a:r>
              <a:rPr lang="es-ES" b="1" dirty="0" err="1">
                <a:solidFill>
                  <a:srgbClr val="FFFF00"/>
                </a:solidFill>
              </a:rPr>
              <a:t>images</a:t>
            </a:r>
            <a:endParaRPr lang="es-ES" b="1" dirty="0">
              <a:solidFill>
                <a:srgbClr val="FFFF00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D63EDE6-0977-C473-E1DB-5AA8CC455A71}"/>
              </a:ext>
            </a:extLst>
          </p:cNvPr>
          <p:cNvGrpSpPr/>
          <p:nvPr/>
        </p:nvGrpSpPr>
        <p:grpSpPr>
          <a:xfrm>
            <a:off x="11019235" y="1348824"/>
            <a:ext cx="3170519" cy="4837485"/>
            <a:chOff x="10878858" y="134559"/>
            <a:chExt cx="3170519" cy="4837485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1196438-0DA7-7178-A0F5-6382E7D1E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8858" y="134559"/>
              <a:ext cx="1007541" cy="100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66EF76B-787A-3266-629E-FF38F9F20B89}"/>
                </a:ext>
              </a:extLst>
            </p:cNvPr>
            <p:cNvSpPr txBox="1"/>
            <p:nvPr/>
          </p:nvSpPr>
          <p:spPr>
            <a:xfrm>
              <a:off x="11091919" y="453663"/>
              <a:ext cx="2630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root</a:t>
              </a:r>
              <a:endParaRPr lang="es-ES" dirty="0"/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14C48C4-461E-45E4-7A9E-CBC769C5C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6541" y="3110688"/>
              <a:ext cx="1007541" cy="100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ml File Icon - Download in Colored Outline Style">
              <a:extLst>
                <a:ext uri="{FF2B5EF4-FFF2-40B4-BE49-F238E27FC236}">
                  <a16:creationId xmlns:a16="http://schemas.microsoft.com/office/drawing/2014/main" id="{4C2AF092-22BC-D6EE-062C-1EA163A23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957" y="2197872"/>
              <a:ext cx="1020033" cy="102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55324F5-9265-0760-D6BC-110A0C685BB8}"/>
                </a:ext>
              </a:extLst>
            </p:cNvPr>
            <p:cNvCxnSpPr>
              <a:cxnSpLocks/>
            </p:cNvCxnSpPr>
            <p:nvPr/>
          </p:nvCxnSpPr>
          <p:spPr>
            <a:xfrm>
              <a:off x="11182663" y="977210"/>
              <a:ext cx="0" cy="27114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F874163-F592-5F8D-32FF-194BD4C62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2663" y="3688693"/>
              <a:ext cx="1782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43C4C65-4CD4-83B7-02C9-952715D91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7400" y="1697500"/>
              <a:ext cx="1782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D3B66BE-74E7-0D6B-FD78-071F18226C24}"/>
                </a:ext>
              </a:extLst>
            </p:cNvPr>
            <p:cNvSpPr txBox="1"/>
            <p:nvPr/>
          </p:nvSpPr>
          <p:spPr>
            <a:xfrm>
              <a:off x="11359892" y="3429792"/>
              <a:ext cx="2630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images</a:t>
              </a:r>
              <a:endParaRPr lang="es-ES" dirty="0"/>
            </a:p>
          </p:txBody>
        </p:sp>
        <p:pic>
          <p:nvPicPr>
            <p:cNvPr id="4104" name="Picture 8" descr="Jpg File, jpg, Jpg File Format, Jpg Extension, interface, Jpg Format, Jpeg  icon">
              <a:extLst>
                <a:ext uri="{FF2B5EF4-FFF2-40B4-BE49-F238E27FC236}">
                  <a16:creationId xmlns:a16="http://schemas.microsoft.com/office/drawing/2014/main" id="{3F2B9A78-7E68-C94C-04AB-FD2568704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1650" y="4118228"/>
              <a:ext cx="853816" cy="853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8303916-E9F4-D9ED-A238-D73D29D7F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790310" y="3921040"/>
              <a:ext cx="0" cy="7741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ABFACFF1-3873-396B-F85A-0F817DC2F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310" y="4695228"/>
              <a:ext cx="1782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8BFC0AE3-8064-4A48-E54D-C026A98EB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492" y="1166827"/>
              <a:ext cx="1007541" cy="100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0064228-FF76-8200-FDC7-41671DDDE3E4}"/>
                </a:ext>
              </a:extLst>
            </p:cNvPr>
            <p:cNvSpPr txBox="1"/>
            <p:nvPr/>
          </p:nvSpPr>
          <p:spPr>
            <a:xfrm>
              <a:off x="11418603" y="1485931"/>
              <a:ext cx="2630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pages</a:t>
              </a:r>
              <a:endParaRPr lang="es-ES" dirty="0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2F964D6-BFF1-51C7-54C7-68BCC855CD87}"/>
                </a:ext>
              </a:extLst>
            </p:cNvPr>
            <p:cNvCxnSpPr>
              <a:cxnSpLocks/>
            </p:cNvCxnSpPr>
            <p:nvPr/>
          </p:nvCxnSpPr>
          <p:spPr>
            <a:xfrm>
              <a:off x="11650402" y="1986425"/>
              <a:ext cx="0" cy="7741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371C6B0-5BAB-1F65-9255-6C1852A85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50402" y="2760613"/>
              <a:ext cx="17828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6DFCBE73-CFBF-4797-6A84-55AD8A9A64B0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029373-C4B3-F839-EE13-DFEE0FCAED6F}"/>
              </a:ext>
            </a:extLst>
          </p:cNvPr>
          <p:cNvSpPr txBox="1"/>
          <p:nvPr/>
        </p:nvSpPr>
        <p:spPr>
          <a:xfrm>
            <a:off x="6101391" y="2553445"/>
            <a:ext cx="408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0070C0"/>
                </a:solidFill>
              </a:rPr>
              <a:t>Usando ruta relativa</a:t>
            </a:r>
            <a:endParaRPr lang="es-ES" sz="1600" dirty="0">
              <a:solidFill>
                <a:srgbClr val="0070C0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7EA728D-F3BA-135E-D582-63CF5E3BF74B}"/>
              </a:ext>
            </a:extLst>
          </p:cNvPr>
          <p:cNvGrpSpPr/>
          <p:nvPr/>
        </p:nvGrpSpPr>
        <p:grpSpPr>
          <a:xfrm>
            <a:off x="1129216" y="4794322"/>
            <a:ext cx="9117984" cy="2010772"/>
            <a:chOff x="1129216" y="4794322"/>
            <a:chExt cx="9117984" cy="2010772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E49E98CA-AEB7-F845-F4E2-C734BF1092EA}"/>
                </a:ext>
              </a:extLst>
            </p:cNvPr>
            <p:cNvGrpSpPr/>
            <p:nvPr/>
          </p:nvGrpSpPr>
          <p:grpSpPr>
            <a:xfrm>
              <a:off x="1129216" y="4794322"/>
              <a:ext cx="9093922" cy="2010772"/>
              <a:chOff x="1129216" y="4537596"/>
              <a:chExt cx="9093922" cy="2010772"/>
            </a:xfrm>
          </p:grpSpPr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6405BB9-2B4D-FB1D-F418-1F2618A2ADA8}"/>
                  </a:ext>
                </a:extLst>
              </p:cNvPr>
              <p:cNvSpPr txBox="1"/>
              <p:nvPr/>
            </p:nvSpPr>
            <p:spPr>
              <a:xfrm>
                <a:off x="1129217" y="4906928"/>
                <a:ext cx="4740873" cy="1631216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000" dirty="0"/>
                  <a:t>&lt;</a:t>
                </a:r>
                <a:r>
                  <a:rPr lang="es-ES" sz="2000" dirty="0" err="1"/>
                  <a:t>html</a:t>
                </a:r>
                <a:r>
                  <a:rPr lang="es-ES" sz="2000" dirty="0"/>
                  <a:t>&gt;</a:t>
                </a:r>
              </a:p>
              <a:p>
                <a:r>
                  <a:rPr lang="es-ES" sz="2000" dirty="0"/>
                  <a:t>   &lt;</a:t>
                </a:r>
                <a:r>
                  <a:rPr lang="es-ES" sz="2000" dirty="0" err="1"/>
                  <a:t>body</a:t>
                </a:r>
                <a:r>
                  <a:rPr lang="es-ES" sz="2000" dirty="0"/>
                  <a:t>&gt;</a:t>
                </a:r>
              </a:p>
              <a:p>
                <a:r>
                  <a:rPr lang="es-ES" sz="2000" dirty="0"/>
                  <a:t>      &lt;</a:t>
                </a:r>
                <a:r>
                  <a:rPr lang="es-ES" sz="2000" dirty="0" err="1"/>
                  <a:t>img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src</a:t>
                </a:r>
                <a:r>
                  <a:rPr lang="es-ES" sz="2000" dirty="0"/>
                  <a:t>="</a:t>
                </a:r>
                <a:r>
                  <a:rPr lang="es-ES" sz="2000" dirty="0">
                    <a:solidFill>
                      <a:schemeClr val="accent5"/>
                    </a:solidFill>
                  </a:rPr>
                  <a:t>/</a:t>
                </a:r>
                <a:r>
                  <a:rPr lang="es-ES" sz="2000" dirty="0" err="1">
                    <a:solidFill>
                      <a:schemeClr val="accent5"/>
                    </a:solidFill>
                  </a:rPr>
                  <a:t>images</a:t>
                </a:r>
                <a:r>
                  <a:rPr lang="es-ES" sz="2000" dirty="0">
                    <a:solidFill>
                      <a:schemeClr val="accent5"/>
                    </a:solidFill>
                  </a:rPr>
                  <a:t>/my-dog.jpg</a:t>
                </a:r>
                <a:r>
                  <a:rPr lang="es-ES" sz="2000" dirty="0"/>
                  <a:t>"/&gt;</a:t>
                </a:r>
              </a:p>
              <a:p>
                <a:r>
                  <a:rPr lang="es-ES" sz="2000" dirty="0"/>
                  <a:t>   &lt;/</a:t>
                </a:r>
                <a:r>
                  <a:rPr lang="es-ES" sz="2000" dirty="0" err="1"/>
                  <a:t>body</a:t>
                </a:r>
                <a:r>
                  <a:rPr lang="es-ES" sz="2000" dirty="0"/>
                  <a:t>&gt;</a:t>
                </a:r>
              </a:p>
              <a:p>
                <a:r>
                  <a:rPr lang="es-ES" sz="2000" dirty="0"/>
                  <a:t>&lt;/</a:t>
                </a:r>
                <a:r>
                  <a:rPr lang="es-ES" sz="2000" dirty="0" err="1"/>
                  <a:t>html</a:t>
                </a:r>
                <a:r>
                  <a:rPr lang="es-ES" sz="2000" dirty="0"/>
                  <a:t>&gt;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B4087E4-128E-E98E-C232-CD64B0A847F2}"/>
                  </a:ext>
                </a:extLst>
              </p:cNvPr>
              <p:cNvSpPr txBox="1"/>
              <p:nvPr/>
            </p:nvSpPr>
            <p:spPr>
              <a:xfrm>
                <a:off x="1129216" y="4537596"/>
                <a:ext cx="4740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/>
                  <a:t>documento.html</a:t>
                </a:r>
              </a:p>
            </p:txBody>
          </p:sp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7C19A022-9708-FBED-4206-9C7F263B0585}"/>
                  </a:ext>
                </a:extLst>
              </p:cNvPr>
              <p:cNvSpPr/>
              <p:nvPr/>
            </p:nvSpPr>
            <p:spPr>
              <a:xfrm>
                <a:off x="6249466" y="4944421"/>
                <a:ext cx="3973672" cy="1603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000" dirty="0"/>
                  <a:t>Con </a:t>
                </a:r>
                <a:r>
                  <a:rPr lang="es-ES" sz="2000" b="1" dirty="0">
                    <a:solidFill>
                      <a:srgbClr val="FFFF00"/>
                    </a:solidFill>
                  </a:rPr>
                  <a:t>/</a:t>
                </a:r>
                <a:r>
                  <a:rPr lang="es-ES" sz="2000" dirty="0"/>
                  <a:t> indicamos que parta de la </a:t>
                </a:r>
                <a:r>
                  <a:rPr lang="es-ES" sz="2000" b="1" dirty="0">
                    <a:solidFill>
                      <a:srgbClr val="FFFF00"/>
                    </a:solidFill>
                  </a:rPr>
                  <a:t>carpeta raíz </a:t>
                </a:r>
                <a:r>
                  <a:rPr lang="es-ES" sz="2000" dirty="0"/>
                  <a:t>y desde ahí entre en la carpeta </a:t>
                </a:r>
                <a:r>
                  <a:rPr lang="es-ES" sz="2000" b="1" dirty="0" err="1">
                    <a:solidFill>
                      <a:srgbClr val="FFFF00"/>
                    </a:solidFill>
                  </a:rPr>
                  <a:t>images</a:t>
                </a:r>
                <a:endParaRPr lang="es-ES" sz="20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B29CE36-6915-A91D-0AC6-16C627A75D97}"/>
                </a:ext>
              </a:extLst>
            </p:cNvPr>
            <p:cNvSpPr txBox="1"/>
            <p:nvPr/>
          </p:nvSpPr>
          <p:spPr>
            <a:xfrm>
              <a:off x="6160976" y="4831815"/>
              <a:ext cx="408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0070C0"/>
                  </a:solidFill>
                </a:rPr>
                <a:t>Usando ruta absoluta</a:t>
              </a:r>
              <a:endParaRPr lang="es-E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2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4</a:t>
            </a:fld>
            <a:endParaRPr lang="es-ES"/>
          </a:p>
        </p:txBody>
      </p:sp>
      <p:pic>
        <p:nvPicPr>
          <p:cNvPr id="1026" name="Picture 2" descr="Form vs. Content: ENGL&amp; 201 Gray OL">
            <a:extLst>
              <a:ext uri="{FF2B5EF4-FFF2-40B4-BE49-F238E27FC236}">
                <a16:creationId xmlns:a16="http://schemas.microsoft.com/office/drawing/2014/main" id="{184E94EE-FD34-1845-19CF-288BB147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74" y="1185212"/>
            <a:ext cx="8218825" cy="61641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BC9F4C8-F967-D641-EF86-3732B96B885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 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1. HTML vs CSS</a:t>
            </a:r>
          </a:p>
        </p:txBody>
      </p:sp>
    </p:spTree>
    <p:extLst>
      <p:ext uri="{BB962C8B-B14F-4D97-AF65-F5344CB8AC3E}">
        <p14:creationId xmlns:p14="http://schemas.microsoft.com/office/powerpoint/2010/main" val="3898634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6070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40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580021"/>
            <a:ext cx="10184647" cy="5283165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También podemos querer referirnos a otra página de nuestra web, para ‘saltar’ o navegar de una a otra página. </a:t>
            </a:r>
          </a:p>
          <a:p>
            <a:pPr algn="just"/>
            <a:r>
              <a:rPr lang="es-ES" sz="2400" dirty="0">
                <a:solidFill>
                  <a:schemeClr val="tx1"/>
                </a:solidFill>
              </a:rPr>
              <a:t>En el siguiente ejemplo suponemos que ambas páginas están </a:t>
            </a:r>
            <a:r>
              <a:rPr lang="es-ES" sz="2400" b="1" dirty="0">
                <a:solidFill>
                  <a:schemeClr val="accent5"/>
                </a:solidFill>
              </a:rPr>
              <a:t>en la misma carpeta</a:t>
            </a:r>
            <a:r>
              <a:rPr lang="es-ES" sz="2400" dirty="0"/>
              <a:t>: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4000" dirty="0"/>
          </a:p>
          <a:p>
            <a:pPr algn="just"/>
            <a:r>
              <a:rPr lang="es-ES" sz="2400" dirty="0"/>
              <a:t>Observa que la pagina1.html tiene un enlace a pagina2.html y viceversa. </a:t>
            </a:r>
          </a:p>
          <a:p>
            <a:pPr lvl="0"/>
            <a:endParaRPr lang="es-E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7DC539-C911-7C55-F744-1A1264C22638}"/>
              </a:ext>
            </a:extLst>
          </p:cNvPr>
          <p:cNvSpPr txBox="1"/>
          <p:nvPr/>
        </p:nvSpPr>
        <p:spPr>
          <a:xfrm>
            <a:off x="743106" y="3647441"/>
            <a:ext cx="4467069" cy="181588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  <a:r>
              <a:rPr lang="es-ES" sz="1600" dirty="0"/>
              <a:t>Esta es la página 1 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   &lt;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href</a:t>
            </a:r>
            <a:r>
              <a:rPr lang="es-ES" sz="1600" dirty="0">
                <a:solidFill>
                  <a:srgbClr val="0070C0"/>
                </a:solidFill>
              </a:rPr>
              <a:t>="</a:t>
            </a:r>
            <a:r>
              <a:rPr lang="es-ES" sz="1600" dirty="0">
                <a:solidFill>
                  <a:srgbClr val="00B050"/>
                </a:solidFill>
              </a:rPr>
              <a:t>pagina2.html</a:t>
            </a:r>
            <a:r>
              <a:rPr lang="es-ES" sz="1600" dirty="0">
                <a:solidFill>
                  <a:srgbClr val="0070C0"/>
                </a:solidFill>
              </a:rPr>
              <a:t>"&gt;</a:t>
            </a:r>
            <a:r>
              <a:rPr lang="es-ES" sz="1600" dirty="0"/>
              <a:t>Ir a página 2</a:t>
            </a:r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&lt;/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E14410-8FEB-E786-16A2-403D107052A9}"/>
              </a:ext>
            </a:extLst>
          </p:cNvPr>
          <p:cNvSpPr txBox="1"/>
          <p:nvPr/>
        </p:nvSpPr>
        <p:spPr>
          <a:xfrm>
            <a:off x="5565176" y="3647441"/>
            <a:ext cx="4540850" cy="181588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  <a:r>
              <a:rPr lang="es-ES" sz="1600" dirty="0"/>
              <a:t>Esta es la página 2 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   &lt;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0070C0"/>
                </a:solidFill>
              </a:rPr>
              <a:t>href</a:t>
            </a:r>
            <a:r>
              <a:rPr lang="es-ES" sz="1600" dirty="0">
                <a:solidFill>
                  <a:srgbClr val="0070C0"/>
                </a:solidFill>
              </a:rPr>
              <a:t>="</a:t>
            </a:r>
            <a:r>
              <a:rPr lang="es-ES" sz="1600" dirty="0">
                <a:solidFill>
                  <a:srgbClr val="00B050"/>
                </a:solidFill>
              </a:rPr>
              <a:t>pagina2.html</a:t>
            </a:r>
            <a:r>
              <a:rPr lang="es-ES" sz="1600" dirty="0">
                <a:solidFill>
                  <a:srgbClr val="0070C0"/>
                </a:solidFill>
              </a:rPr>
              <a:t>"&gt;</a:t>
            </a:r>
            <a:r>
              <a:rPr lang="es-ES" sz="1600" dirty="0"/>
              <a:t>Ir a página 2</a:t>
            </a:r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&lt;/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CC7440-48DD-75D7-D6F5-FE4A3E27372A}"/>
              </a:ext>
            </a:extLst>
          </p:cNvPr>
          <p:cNvSpPr txBox="1"/>
          <p:nvPr/>
        </p:nvSpPr>
        <p:spPr>
          <a:xfrm>
            <a:off x="743106" y="32781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pagina1.html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03C5BF-3305-B990-A001-94DCD7B07BD2}"/>
              </a:ext>
            </a:extLst>
          </p:cNvPr>
          <p:cNvSpPr txBox="1"/>
          <p:nvPr/>
        </p:nvSpPr>
        <p:spPr>
          <a:xfrm>
            <a:off x="5550108" y="32781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pagina2.html</a:t>
            </a:r>
          </a:p>
        </p:txBody>
      </p:sp>
      <p:pic>
        <p:nvPicPr>
          <p:cNvPr id="3076" name="Picture 4" descr="Scaling Up made Easy - Neale Lewis Associates">
            <a:extLst>
              <a:ext uri="{FF2B5EF4-FFF2-40B4-BE49-F238E27FC236}">
                <a16:creationId xmlns:a16="http://schemas.microsoft.com/office/drawing/2014/main" id="{7F292D16-47D1-765F-2169-8FDA1FFD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154" y="3278109"/>
            <a:ext cx="2948455" cy="1959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39AD6A3-540E-6B9F-694E-9B5E8673E05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93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4164" y="634640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4511" y="1404477"/>
            <a:ext cx="9752587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>
                <a:solidFill>
                  <a:schemeClr val="tx1"/>
                </a:solidFill>
              </a:rPr>
              <a:t>En este otro ejemplo, la página </a:t>
            </a:r>
            <a:r>
              <a:rPr lang="es-ES" sz="2400" dirty="0">
                <a:solidFill>
                  <a:srgbClr val="00B050"/>
                </a:solidFill>
              </a:rPr>
              <a:t>index.html</a:t>
            </a:r>
            <a:r>
              <a:rPr lang="es-ES" sz="2400" dirty="0">
                <a:solidFill>
                  <a:schemeClr val="tx1"/>
                </a:solidFill>
              </a:rPr>
              <a:t>, que está en la carpeta </a:t>
            </a:r>
            <a:r>
              <a:rPr lang="es-ES" sz="2400" dirty="0">
                <a:solidFill>
                  <a:srgbClr val="0070C0"/>
                </a:solidFill>
              </a:rPr>
              <a:t>raíz</a:t>
            </a:r>
            <a:r>
              <a:rPr lang="es-ES" sz="2400" dirty="0">
                <a:solidFill>
                  <a:schemeClr val="tx1"/>
                </a:solidFill>
              </a:rPr>
              <a:t>, tiene un enlace a la página </a:t>
            </a:r>
            <a:r>
              <a:rPr lang="es-ES" sz="2400" dirty="0">
                <a:solidFill>
                  <a:srgbClr val="00B050"/>
                </a:solidFill>
              </a:rPr>
              <a:t>productos.html </a:t>
            </a:r>
            <a:r>
              <a:rPr lang="es-ES" sz="2400" dirty="0">
                <a:solidFill>
                  <a:schemeClr val="tx1"/>
                </a:solidFill>
              </a:rPr>
              <a:t>que está en la carpeta </a:t>
            </a:r>
            <a:r>
              <a:rPr lang="es-ES" sz="2400" dirty="0" err="1">
                <a:solidFill>
                  <a:srgbClr val="0070C0"/>
                </a:solidFill>
              </a:rPr>
              <a:t>pages</a:t>
            </a:r>
            <a:r>
              <a:rPr lang="es-ES" sz="2400" dirty="0"/>
              <a:t>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7DC539-C911-7C55-F744-1A1264C22638}"/>
              </a:ext>
            </a:extLst>
          </p:cNvPr>
          <p:cNvSpPr txBox="1"/>
          <p:nvPr/>
        </p:nvSpPr>
        <p:spPr>
          <a:xfrm>
            <a:off x="463233" y="3098564"/>
            <a:ext cx="5290136" cy="181588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  <a:r>
              <a:rPr lang="es-ES" sz="1600" dirty="0"/>
              <a:t>Estás en la home page (página principal)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   &lt;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href</a:t>
            </a:r>
            <a:r>
              <a:rPr lang="es-ES" sz="1600" dirty="0">
                <a:solidFill>
                  <a:srgbClr val="0070C0"/>
                </a:solidFill>
              </a:rPr>
              <a:t>="</a:t>
            </a:r>
            <a:r>
              <a:rPr lang="es-ES" sz="1600" dirty="0" err="1">
                <a:solidFill>
                  <a:srgbClr val="0070C0"/>
                </a:solidFill>
              </a:rPr>
              <a:t>pages</a:t>
            </a:r>
            <a:r>
              <a:rPr lang="es-ES" sz="1600" dirty="0">
                <a:solidFill>
                  <a:srgbClr val="0070C0"/>
                </a:solidFill>
              </a:rPr>
              <a:t>/</a:t>
            </a:r>
            <a:r>
              <a:rPr lang="es-ES" sz="1600" dirty="0">
                <a:solidFill>
                  <a:srgbClr val="00B050"/>
                </a:solidFill>
              </a:rPr>
              <a:t>productos.html</a:t>
            </a:r>
            <a:r>
              <a:rPr lang="es-ES" sz="1600" dirty="0">
                <a:solidFill>
                  <a:srgbClr val="0070C0"/>
                </a:solidFill>
              </a:rPr>
              <a:t>"&gt;</a:t>
            </a:r>
            <a:r>
              <a:rPr lang="es-ES" sz="1600" dirty="0"/>
              <a:t>Ver productos</a:t>
            </a:r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&lt;/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E14410-8FEB-E786-16A2-403D107052A9}"/>
              </a:ext>
            </a:extLst>
          </p:cNvPr>
          <p:cNvSpPr txBox="1"/>
          <p:nvPr/>
        </p:nvSpPr>
        <p:spPr>
          <a:xfrm>
            <a:off x="5918798" y="3098564"/>
            <a:ext cx="4681767" cy="181588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  <a:r>
              <a:rPr lang="es-ES" sz="1600" dirty="0"/>
              <a:t>Esta es la página de productos 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   &lt;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0070C0"/>
                </a:solidFill>
              </a:rPr>
              <a:t>href</a:t>
            </a:r>
            <a:r>
              <a:rPr lang="es-ES" sz="1600" dirty="0">
                <a:solidFill>
                  <a:srgbClr val="0070C0"/>
                </a:solidFill>
              </a:rPr>
              <a:t>="../</a:t>
            </a:r>
            <a:r>
              <a:rPr lang="es-ES" sz="1600" dirty="0">
                <a:solidFill>
                  <a:srgbClr val="00B050"/>
                </a:solidFill>
              </a:rPr>
              <a:t>index.html</a:t>
            </a:r>
            <a:r>
              <a:rPr lang="es-ES" sz="1600" dirty="0">
                <a:solidFill>
                  <a:srgbClr val="0070C0"/>
                </a:solidFill>
              </a:rPr>
              <a:t>"&gt;</a:t>
            </a:r>
            <a:r>
              <a:rPr lang="es-ES" sz="1600" dirty="0"/>
              <a:t>Volver a Home</a:t>
            </a:r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>
                <a:solidFill>
                  <a:srgbClr val="C00000"/>
                </a:solidFill>
              </a:rPr>
              <a:t>a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   &lt;/</a:t>
            </a:r>
            <a:r>
              <a:rPr lang="es-ES" sz="1600" dirty="0">
                <a:solidFill>
                  <a:srgbClr val="C00000"/>
                </a:solidFill>
              </a:rPr>
              <a:t>p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body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1600" dirty="0">
                <a:solidFill>
                  <a:srgbClr val="0070C0"/>
                </a:solidFill>
              </a:rPr>
              <a:t>&lt;/</a:t>
            </a:r>
            <a:r>
              <a:rPr lang="es-ES" sz="1600" dirty="0" err="1">
                <a:solidFill>
                  <a:srgbClr val="C00000"/>
                </a:solidFill>
              </a:rPr>
              <a:t>html</a:t>
            </a:r>
            <a:r>
              <a:rPr lang="es-ES" sz="16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CC7440-48DD-75D7-D6F5-FE4A3E27372A}"/>
              </a:ext>
            </a:extLst>
          </p:cNvPr>
          <p:cNvSpPr txBox="1"/>
          <p:nvPr/>
        </p:nvSpPr>
        <p:spPr>
          <a:xfrm>
            <a:off x="471557" y="2729232"/>
            <a:ext cx="526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index.html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03C5BF-3305-B990-A001-94DCD7B07BD2}"/>
              </a:ext>
            </a:extLst>
          </p:cNvPr>
          <p:cNvSpPr txBox="1"/>
          <p:nvPr/>
        </p:nvSpPr>
        <p:spPr>
          <a:xfrm>
            <a:off x="5903730" y="2729232"/>
            <a:ext cx="46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productos.html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39AD6A3-540E-6B9F-694E-9B5E8673E05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7AEB7560-031B-BF72-43A8-A0D7EA0FF15E}"/>
              </a:ext>
            </a:extLst>
          </p:cNvPr>
          <p:cNvGrpSpPr/>
          <p:nvPr/>
        </p:nvGrpSpPr>
        <p:grpSpPr>
          <a:xfrm>
            <a:off x="10765994" y="562955"/>
            <a:ext cx="2499197" cy="6175721"/>
            <a:chOff x="10587140" y="572480"/>
            <a:chExt cx="2499197" cy="6175721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B45C9C2-95DC-E84D-A240-DDFE43EBB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140" y="572480"/>
              <a:ext cx="1007541" cy="100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721B99B-D5A0-0956-A335-0846AF9B19FA}"/>
                </a:ext>
              </a:extLst>
            </p:cNvPr>
            <p:cNvSpPr txBox="1"/>
            <p:nvPr/>
          </p:nvSpPr>
          <p:spPr>
            <a:xfrm>
              <a:off x="10800201" y="891584"/>
              <a:ext cx="736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root</a:t>
              </a:r>
              <a:endParaRPr lang="es-ES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92A8374-E5F4-52CC-7DED-62C697CE3C0F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945" y="1415131"/>
              <a:ext cx="0" cy="491205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428EC71-9F78-F876-A054-BF91D160B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5451" y="2297656"/>
              <a:ext cx="29070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B124364C-79FB-3B80-E354-7B9259FD4890}"/>
                </a:ext>
              </a:extLst>
            </p:cNvPr>
            <p:cNvGrpSpPr/>
            <p:nvPr/>
          </p:nvGrpSpPr>
          <p:grpSpPr>
            <a:xfrm>
              <a:off x="10890945" y="3212864"/>
              <a:ext cx="1682989" cy="1965275"/>
              <a:chOff x="11187917" y="2381092"/>
              <a:chExt cx="1682989" cy="1965275"/>
            </a:xfrm>
          </p:grpSpPr>
          <p:pic>
            <p:nvPicPr>
              <p:cNvPr id="13" name="Picture 6" descr="Html File Icon - Download in Colored Outline Style">
                <a:extLst>
                  <a:ext uri="{FF2B5EF4-FFF2-40B4-BE49-F238E27FC236}">
                    <a16:creationId xmlns:a16="http://schemas.microsoft.com/office/drawing/2014/main" id="{20A31008-60A8-0EB8-10F3-46401B27DB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50873" y="3326334"/>
                <a:ext cx="1020033" cy="1020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0E8D8E60-3070-757D-FE25-D58DD1027E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87917" y="2911765"/>
                <a:ext cx="32814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26864A7D-6854-42C0-FAF7-BDD0B32B7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20869" y="2381092"/>
                <a:ext cx="1007541" cy="1007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30A5C8A5-B59B-0B9E-AE95-D5579DD67CE9}"/>
                  </a:ext>
                </a:extLst>
              </p:cNvPr>
              <p:cNvSpPr txBox="1"/>
              <p:nvPr/>
            </p:nvSpPr>
            <p:spPr>
              <a:xfrm>
                <a:off x="11558980" y="2700196"/>
                <a:ext cx="8694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err="1"/>
                  <a:t>pages</a:t>
                </a:r>
                <a:endParaRPr lang="es-ES" dirty="0"/>
              </a:p>
            </p:txBody>
          </p: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A5E89F1A-9C2D-6D18-FA06-877BEC073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0779" y="3200690"/>
                <a:ext cx="0" cy="77418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49EF0C0F-4E25-1286-1997-63A65153E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90779" y="3974878"/>
                <a:ext cx="17828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CD1F8887-E518-E23A-E6A6-15EB2518B11E}"/>
                </a:ext>
              </a:extLst>
            </p:cNvPr>
            <p:cNvGrpSpPr/>
            <p:nvPr/>
          </p:nvGrpSpPr>
          <p:grpSpPr>
            <a:xfrm>
              <a:off x="10912464" y="5740660"/>
              <a:ext cx="1151453" cy="1007541"/>
              <a:chOff x="11349918" y="5379456"/>
              <a:chExt cx="1151453" cy="1007541"/>
            </a:xfrm>
          </p:grpSpPr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EF9D981F-B8E6-249F-66C2-EE39802B99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3830" y="5379456"/>
                <a:ext cx="1007541" cy="1007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A426B4E-A127-65F1-90AD-DD3D31100463}"/>
                  </a:ext>
                </a:extLst>
              </p:cNvPr>
              <p:cNvSpPr txBox="1"/>
              <p:nvPr/>
            </p:nvSpPr>
            <p:spPr>
              <a:xfrm>
                <a:off x="11557656" y="5708085"/>
                <a:ext cx="926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err="1"/>
                  <a:t>images</a:t>
                </a:r>
                <a:endParaRPr lang="es-ES" dirty="0"/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E5B771C3-15D6-2D2F-028B-96A91BFDA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49918" y="5965981"/>
                <a:ext cx="17828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6" descr="Html File Icon - Download in Colored Outline Style">
              <a:extLst>
                <a:ext uri="{FF2B5EF4-FFF2-40B4-BE49-F238E27FC236}">
                  <a16:creationId xmlns:a16="http://schemas.microsoft.com/office/drawing/2014/main" id="{40406AE9-0E88-FF44-8802-27672AF48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583" y="1648686"/>
              <a:ext cx="1020033" cy="102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86CD9D60-2639-B20A-A5E0-7CD143E007D6}"/>
                </a:ext>
              </a:extLst>
            </p:cNvPr>
            <p:cNvSpPr txBox="1"/>
            <p:nvPr/>
          </p:nvSpPr>
          <p:spPr>
            <a:xfrm>
              <a:off x="10917823" y="2607757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/>
                <a:t>index.html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58EB0260-D686-6E12-3E1C-86417B8EE93C}"/>
                </a:ext>
              </a:extLst>
            </p:cNvPr>
            <p:cNvSpPr txBox="1"/>
            <p:nvPr/>
          </p:nvSpPr>
          <p:spPr>
            <a:xfrm>
              <a:off x="11219087" y="5162514"/>
              <a:ext cx="1867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/>
                <a:t>productos.html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CBAC216-9E46-D83D-09A9-13B6F3619544}"/>
              </a:ext>
            </a:extLst>
          </p:cNvPr>
          <p:cNvGrpSpPr/>
          <p:nvPr/>
        </p:nvGrpSpPr>
        <p:grpSpPr>
          <a:xfrm>
            <a:off x="36842" y="5047048"/>
            <a:ext cx="10558620" cy="2288025"/>
            <a:chOff x="36842" y="5047048"/>
            <a:chExt cx="10558620" cy="2288025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8642214E-0BA6-F4FD-BCBB-2E6DA609983A}"/>
                </a:ext>
              </a:extLst>
            </p:cNvPr>
            <p:cNvSpPr txBox="1"/>
            <p:nvPr/>
          </p:nvSpPr>
          <p:spPr>
            <a:xfrm>
              <a:off x="444103" y="5416380"/>
              <a:ext cx="5323384" cy="181588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rgbClr val="0070C0"/>
                  </a:solidFill>
                </a:rPr>
                <a:t>&lt;</a:t>
              </a:r>
              <a:r>
                <a:rPr lang="es-ES" sz="1600" dirty="0" err="1">
                  <a:solidFill>
                    <a:srgbClr val="C00000"/>
                  </a:solidFill>
                </a:rPr>
                <a:t>html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&lt;</a:t>
              </a:r>
              <a:r>
                <a:rPr lang="es-ES" sz="1600" dirty="0" err="1">
                  <a:solidFill>
                    <a:srgbClr val="C00000"/>
                  </a:solidFill>
                </a:rPr>
                <a:t>body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   &lt;</a:t>
              </a:r>
              <a:r>
                <a:rPr lang="es-ES" sz="1600" dirty="0">
                  <a:solidFill>
                    <a:srgbClr val="C00000"/>
                  </a:solidFill>
                </a:rPr>
                <a:t>p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  <a:r>
                <a:rPr lang="es-ES" sz="1600" dirty="0"/>
                <a:t>Estás en la home page (página principal)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      &lt;</a:t>
              </a:r>
              <a:r>
                <a:rPr lang="es-ES" sz="1600" dirty="0">
                  <a:solidFill>
                    <a:srgbClr val="C00000"/>
                  </a:solidFill>
                </a:rPr>
                <a:t>a</a:t>
              </a:r>
              <a:r>
                <a:rPr lang="es-ES" sz="1600" dirty="0">
                  <a:solidFill>
                    <a:srgbClr val="0070C0"/>
                  </a:solidFill>
                </a:rPr>
                <a:t> </a:t>
              </a:r>
              <a:r>
                <a:rPr lang="es-ES" sz="1600" dirty="0" err="1">
                  <a:solidFill>
                    <a:srgbClr val="FF0000"/>
                  </a:solidFill>
                </a:rPr>
                <a:t>href</a:t>
              </a:r>
              <a:r>
                <a:rPr lang="es-ES" sz="1600" dirty="0">
                  <a:solidFill>
                    <a:srgbClr val="0070C0"/>
                  </a:solidFill>
                </a:rPr>
                <a:t>="</a:t>
              </a:r>
              <a:r>
                <a:rPr lang="es-ES" sz="1600" b="1" dirty="0">
                  <a:solidFill>
                    <a:srgbClr val="0070C0"/>
                  </a:solidFill>
                </a:rPr>
                <a:t>/</a:t>
              </a:r>
              <a:r>
                <a:rPr lang="es-ES" sz="1600" dirty="0" err="1">
                  <a:solidFill>
                    <a:srgbClr val="0070C0"/>
                  </a:solidFill>
                </a:rPr>
                <a:t>pages</a:t>
              </a:r>
              <a:r>
                <a:rPr lang="es-ES" sz="1600" dirty="0">
                  <a:solidFill>
                    <a:srgbClr val="0070C0"/>
                  </a:solidFill>
                </a:rPr>
                <a:t>/</a:t>
              </a:r>
              <a:r>
                <a:rPr lang="es-ES" sz="1600" dirty="0">
                  <a:solidFill>
                    <a:srgbClr val="00B050"/>
                  </a:solidFill>
                </a:rPr>
                <a:t>productos.html</a:t>
              </a:r>
              <a:r>
                <a:rPr lang="es-ES" sz="1600" dirty="0">
                  <a:solidFill>
                    <a:srgbClr val="0070C0"/>
                  </a:solidFill>
                </a:rPr>
                <a:t>"&gt;</a:t>
              </a:r>
              <a:r>
                <a:rPr lang="es-ES" sz="1500" dirty="0"/>
                <a:t>Ver productos</a:t>
              </a:r>
              <a:r>
                <a:rPr lang="es-ES" sz="1600" dirty="0">
                  <a:solidFill>
                    <a:srgbClr val="0070C0"/>
                  </a:solidFill>
                </a:rPr>
                <a:t>&lt;/</a:t>
              </a:r>
              <a:r>
                <a:rPr lang="es-ES" sz="1600" dirty="0">
                  <a:solidFill>
                    <a:srgbClr val="C00000"/>
                  </a:solidFill>
                </a:rPr>
                <a:t>a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   &lt;/</a:t>
              </a:r>
              <a:r>
                <a:rPr lang="es-ES" sz="1600" dirty="0">
                  <a:solidFill>
                    <a:srgbClr val="C00000"/>
                  </a:solidFill>
                </a:rPr>
                <a:t>p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&lt;/</a:t>
              </a:r>
              <a:r>
                <a:rPr lang="es-ES" sz="1600" dirty="0" err="1">
                  <a:solidFill>
                    <a:srgbClr val="C00000"/>
                  </a:solidFill>
                </a:rPr>
                <a:t>body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&lt;/</a:t>
              </a:r>
              <a:r>
                <a:rPr lang="es-ES" sz="1600" dirty="0" err="1">
                  <a:solidFill>
                    <a:srgbClr val="C00000"/>
                  </a:solidFill>
                </a:rPr>
                <a:t>html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E8428E0A-2109-0ABB-4442-79E73DC49D6E}"/>
                </a:ext>
              </a:extLst>
            </p:cNvPr>
            <p:cNvSpPr txBox="1"/>
            <p:nvPr/>
          </p:nvSpPr>
          <p:spPr>
            <a:xfrm>
              <a:off x="5899668" y="5416380"/>
              <a:ext cx="4681767" cy="181588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solidFill>
                    <a:srgbClr val="0070C0"/>
                  </a:solidFill>
                </a:rPr>
                <a:t>&lt;</a:t>
              </a:r>
              <a:r>
                <a:rPr lang="es-ES" sz="1600" dirty="0" err="1">
                  <a:solidFill>
                    <a:srgbClr val="C00000"/>
                  </a:solidFill>
                </a:rPr>
                <a:t>html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&lt;</a:t>
              </a:r>
              <a:r>
                <a:rPr lang="es-ES" sz="1600" dirty="0" err="1">
                  <a:solidFill>
                    <a:srgbClr val="C00000"/>
                  </a:solidFill>
                </a:rPr>
                <a:t>body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   &lt;</a:t>
              </a:r>
              <a:r>
                <a:rPr lang="es-ES" sz="1600" dirty="0">
                  <a:solidFill>
                    <a:srgbClr val="C00000"/>
                  </a:solidFill>
                </a:rPr>
                <a:t>p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  <a:r>
                <a:rPr lang="es-ES" sz="1600" dirty="0"/>
                <a:t>Esta es la página de productos 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      &lt;</a:t>
              </a:r>
              <a:r>
                <a:rPr lang="es-ES" sz="1600" dirty="0">
                  <a:solidFill>
                    <a:srgbClr val="C00000"/>
                  </a:solidFill>
                </a:rPr>
                <a:t>a</a:t>
              </a:r>
              <a:r>
                <a:rPr lang="es-ES" sz="1600" dirty="0">
                  <a:solidFill>
                    <a:srgbClr val="0070C0"/>
                  </a:solidFill>
                </a:rPr>
                <a:t> </a:t>
              </a:r>
              <a:r>
                <a:rPr lang="es-ES" sz="1600" dirty="0" err="1">
                  <a:solidFill>
                    <a:srgbClr val="0070C0"/>
                  </a:solidFill>
                </a:rPr>
                <a:t>href</a:t>
              </a:r>
              <a:r>
                <a:rPr lang="es-ES" sz="1600" dirty="0">
                  <a:solidFill>
                    <a:srgbClr val="0070C0"/>
                  </a:solidFill>
                </a:rPr>
                <a:t>=“/</a:t>
              </a:r>
              <a:r>
                <a:rPr lang="es-ES" sz="1600" dirty="0">
                  <a:solidFill>
                    <a:srgbClr val="00B050"/>
                  </a:solidFill>
                </a:rPr>
                <a:t>index.html</a:t>
              </a:r>
              <a:r>
                <a:rPr lang="es-ES" sz="1600" dirty="0">
                  <a:solidFill>
                    <a:srgbClr val="0070C0"/>
                  </a:solidFill>
                </a:rPr>
                <a:t>"&gt;</a:t>
              </a:r>
              <a:r>
                <a:rPr lang="es-ES" sz="1600" dirty="0"/>
                <a:t>Volver a Home</a:t>
              </a:r>
              <a:r>
                <a:rPr lang="es-ES" sz="1600" dirty="0">
                  <a:solidFill>
                    <a:srgbClr val="0070C0"/>
                  </a:solidFill>
                </a:rPr>
                <a:t>&lt;/</a:t>
              </a:r>
              <a:r>
                <a:rPr lang="es-ES" sz="1600" dirty="0">
                  <a:solidFill>
                    <a:srgbClr val="C00000"/>
                  </a:solidFill>
                </a:rPr>
                <a:t>a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   &lt;/</a:t>
              </a:r>
              <a:r>
                <a:rPr lang="es-ES" sz="1600" dirty="0">
                  <a:solidFill>
                    <a:srgbClr val="C00000"/>
                  </a:solidFill>
                </a:rPr>
                <a:t>p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&lt;/</a:t>
              </a:r>
              <a:r>
                <a:rPr lang="es-ES" sz="1600" dirty="0" err="1">
                  <a:solidFill>
                    <a:srgbClr val="C00000"/>
                  </a:solidFill>
                </a:rPr>
                <a:t>body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  <a:p>
              <a:r>
                <a:rPr lang="es-ES" sz="1600" dirty="0">
                  <a:solidFill>
                    <a:srgbClr val="0070C0"/>
                  </a:solidFill>
                </a:rPr>
                <a:t>&lt;/</a:t>
              </a:r>
              <a:r>
                <a:rPr lang="es-ES" sz="1600" dirty="0" err="1">
                  <a:solidFill>
                    <a:srgbClr val="C00000"/>
                  </a:solidFill>
                </a:rPr>
                <a:t>html</a:t>
              </a:r>
              <a:r>
                <a:rPr lang="es-ES" sz="16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2C0411F2-3C2C-EAE4-FE7A-78C7678C7050}"/>
                </a:ext>
              </a:extLst>
            </p:cNvPr>
            <p:cNvSpPr txBox="1"/>
            <p:nvPr/>
          </p:nvSpPr>
          <p:spPr>
            <a:xfrm>
              <a:off x="463233" y="5047048"/>
              <a:ext cx="5304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index.html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51FEA5E-09EC-CD7E-2BDA-2EDA8B343DD3}"/>
                </a:ext>
              </a:extLst>
            </p:cNvPr>
            <p:cNvSpPr txBox="1"/>
            <p:nvPr/>
          </p:nvSpPr>
          <p:spPr>
            <a:xfrm>
              <a:off x="5884600" y="5047048"/>
              <a:ext cx="4710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productos.html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4D22078A-69BC-FB59-E9B5-36C0B1F06B93}"/>
                </a:ext>
              </a:extLst>
            </p:cNvPr>
            <p:cNvSpPr txBox="1"/>
            <p:nvPr/>
          </p:nvSpPr>
          <p:spPr>
            <a:xfrm rot="16200000">
              <a:off x="-737839" y="6191061"/>
              <a:ext cx="191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7030A0"/>
                  </a:solidFill>
                </a:rPr>
                <a:t>Absoluto</a:t>
              </a: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079503F-AD60-BCF3-82CB-FA01EEA84AAD}"/>
              </a:ext>
            </a:extLst>
          </p:cNvPr>
          <p:cNvSpPr txBox="1"/>
          <p:nvPr/>
        </p:nvSpPr>
        <p:spPr>
          <a:xfrm rot="16200000">
            <a:off x="-699334" y="3873245"/>
            <a:ext cx="191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7030A0"/>
                </a:solidFill>
              </a:rPr>
              <a:t>Relativo</a:t>
            </a:r>
          </a:p>
        </p:txBody>
      </p:sp>
    </p:spTree>
    <p:extLst>
      <p:ext uri="{BB962C8B-B14F-4D97-AF65-F5344CB8AC3E}">
        <p14:creationId xmlns:p14="http://schemas.microsoft.com/office/powerpoint/2010/main" val="5205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0548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5025" y="1368580"/>
            <a:ext cx="9974785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Además de colocar cada fichero en su ubicación correcta, debemos </a:t>
            </a:r>
            <a:r>
              <a:rPr lang="es-ES" sz="2400" b="1" dirty="0">
                <a:solidFill>
                  <a:srgbClr val="002060"/>
                </a:solidFill>
              </a:rPr>
              <a:t>nombrarlos correctamente </a:t>
            </a:r>
            <a:r>
              <a:rPr lang="es-ES" sz="2400" dirty="0"/>
              <a:t>por las siguientes razones:</a:t>
            </a:r>
          </a:p>
          <a:p>
            <a:pPr lvl="1" algn="just"/>
            <a:r>
              <a:rPr lang="es-ES" sz="2180" dirty="0"/>
              <a:t>Los navegadores </a:t>
            </a:r>
            <a:r>
              <a:rPr lang="es-ES" sz="2180" b="1" dirty="0">
                <a:solidFill>
                  <a:schemeClr val="accent4"/>
                </a:solidFill>
              </a:rPr>
              <a:t>no aceptan el carácter espacio</a:t>
            </a:r>
            <a:r>
              <a:rPr lang="es-ES" sz="2180" dirty="0">
                <a:solidFill>
                  <a:schemeClr val="accent4"/>
                </a:solidFill>
              </a:rPr>
              <a:t> </a:t>
            </a:r>
            <a:r>
              <a:rPr lang="es-ES" sz="2180" dirty="0"/>
              <a:t>por lo que si un fichero se llama </a:t>
            </a:r>
            <a:r>
              <a:rPr lang="es-ES" sz="2180" i="1" dirty="0"/>
              <a:t>"mi fichero.html" </a:t>
            </a:r>
            <a:r>
              <a:rPr lang="es-ES" sz="2180" dirty="0"/>
              <a:t>aparecerá en la URL del navegador como </a:t>
            </a:r>
            <a:r>
              <a:rPr lang="es-ES" sz="2180" i="1" dirty="0"/>
              <a:t>"mi%20fichero.html" </a:t>
            </a:r>
            <a:r>
              <a:rPr lang="es-ES" sz="2180" dirty="0"/>
              <a:t>que se lee peor y puede llevar a confusiones</a:t>
            </a:r>
          </a:p>
          <a:p>
            <a:pPr lvl="1" algn="just"/>
            <a:r>
              <a:rPr lang="es-ES" sz="2180" dirty="0"/>
              <a:t>Por otro lado, los servidores suelen ser máquinas Linux y este sistema </a:t>
            </a:r>
            <a:r>
              <a:rPr lang="es-ES" sz="2180" b="1" dirty="0">
                <a:solidFill>
                  <a:schemeClr val="accent4"/>
                </a:solidFill>
              </a:rPr>
              <a:t>distingue entre mayúsculas y minúsculas</a:t>
            </a:r>
            <a:r>
              <a:rPr lang="es-ES" sz="2180" dirty="0"/>
              <a:t>, así que un fichero llamado "</a:t>
            </a:r>
            <a:r>
              <a:rPr lang="es-ES" sz="2180" i="1" dirty="0"/>
              <a:t>MyFile.html</a:t>
            </a:r>
            <a:r>
              <a:rPr lang="es-ES" sz="2180" dirty="0"/>
              <a:t>" será distinto a otro llamado "</a:t>
            </a:r>
            <a:r>
              <a:rPr lang="es-ES" sz="2180" i="1" dirty="0"/>
              <a:t>myfile.html</a:t>
            </a:r>
            <a:r>
              <a:rPr lang="es-ES" sz="2180" dirty="0"/>
              <a:t>", sin embargo, para Windows ambos nombres corresponden al mismo fichero.</a:t>
            </a:r>
          </a:p>
          <a:p>
            <a:pPr algn="just"/>
            <a:r>
              <a:rPr lang="es-ES" sz="2400" dirty="0"/>
              <a:t>Así que la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</a:rPr>
              <a:t>recomendación general de nombrado </a:t>
            </a:r>
            <a:r>
              <a:rPr lang="es-ES" sz="2400" dirty="0"/>
              <a:t>consiste en:</a:t>
            </a:r>
          </a:p>
          <a:p>
            <a:pPr lvl="1" algn="just"/>
            <a:r>
              <a:rPr lang="es-ES" sz="2180" dirty="0"/>
              <a:t>Poner todo en minúsculas y sin tildes</a:t>
            </a:r>
          </a:p>
          <a:p>
            <a:pPr lvl="1" algn="just"/>
            <a:r>
              <a:rPr lang="es-ES" sz="2180" dirty="0"/>
              <a:t>Separar las palabras con guiones</a:t>
            </a:r>
          </a:p>
          <a:p>
            <a:pPr algn="just"/>
            <a:r>
              <a:rPr lang="es-ES" sz="2400" dirty="0"/>
              <a:t>Ejemplos: 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index.html</a:t>
            </a:r>
            <a:r>
              <a:rPr lang="es-ES" sz="2400" dirty="0"/>
              <a:t>, 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my-welcome-page.html</a:t>
            </a:r>
            <a:r>
              <a:rPr lang="es-ES" sz="2400" dirty="0"/>
              <a:t>, 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</a:rPr>
              <a:t>other-page.html</a:t>
            </a:r>
            <a:r>
              <a:rPr lang="es-ES" sz="2400" dirty="0"/>
              <a:t>…</a:t>
            </a:r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2050" name="Picture 2" descr="Payroll Outsourcing Best Practices - 1: Steps to Take Before Outsourcing  Payroll">
            <a:extLst>
              <a:ext uri="{FF2B5EF4-FFF2-40B4-BE49-F238E27FC236}">
                <a16:creationId xmlns:a16="http://schemas.microsoft.com/office/drawing/2014/main" id="{003F3D22-5AA6-478D-8A39-03B6EE87F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74"/>
          <a:stretch/>
        </p:blipFill>
        <p:spPr bwMode="auto">
          <a:xfrm>
            <a:off x="11271120" y="908414"/>
            <a:ext cx="1485509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yroll Outsourcing Best Practices - 1: Steps to Take Before Outsourcing  Payroll">
            <a:extLst>
              <a:ext uri="{FF2B5EF4-FFF2-40B4-BE49-F238E27FC236}">
                <a16:creationId xmlns:a16="http://schemas.microsoft.com/office/drawing/2014/main" id="{03650A0B-C2E1-82F5-446D-6C689E67E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/>
        </p:blipFill>
        <p:spPr bwMode="auto">
          <a:xfrm rot="5400000">
            <a:off x="10663120" y="3951312"/>
            <a:ext cx="35877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676332B-019C-BDB1-A078-03BCE2B98F94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08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195011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314329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2800" b="1" dirty="0"/>
              <a:t>Enlaces fuera de nuestro sitio web</a:t>
            </a:r>
          </a:p>
          <a:p>
            <a:pPr algn="just"/>
            <a:r>
              <a:rPr lang="es-ES" sz="2400" dirty="0"/>
              <a:t>Ahora queremos que nuestra página pueda enlazar con otras direcciones web que están </a:t>
            </a:r>
            <a:r>
              <a:rPr lang="es-ES" sz="2400" b="1" dirty="0">
                <a:solidFill>
                  <a:schemeClr val="accent4"/>
                </a:solidFill>
              </a:rPr>
              <a:t>fuera de nuestro sitio web</a:t>
            </a:r>
            <a:r>
              <a:rPr lang="es-ES" sz="2400" dirty="0"/>
              <a:t>. Observa:</a:t>
            </a:r>
          </a:p>
          <a:p>
            <a:pPr algn="just"/>
            <a:endParaRPr lang="es-ES" sz="2400" dirty="0"/>
          </a:p>
          <a:p>
            <a:pPr marL="0" indent="0" algn="just">
              <a:buNone/>
            </a:pPr>
            <a:r>
              <a:rPr lang="es-ES" sz="2400" dirty="0"/>
              <a:t>    </a:t>
            </a:r>
          </a:p>
          <a:p>
            <a:pPr marL="0" indent="0" algn="just">
              <a:buNone/>
            </a:pPr>
            <a:r>
              <a:rPr lang="es-ES" sz="2400" dirty="0"/>
              <a:t>    se mostraría como:</a:t>
            </a:r>
            <a:endParaRPr lang="es-ES" sz="600" dirty="0"/>
          </a:p>
          <a:p>
            <a:pPr lvl="0"/>
            <a:endParaRPr lang="es-ES" sz="3600" dirty="0"/>
          </a:p>
          <a:p>
            <a:pPr algn="just"/>
            <a:r>
              <a:rPr lang="es-ES" sz="2400" dirty="0">
                <a:solidFill>
                  <a:schemeClr val="tx1"/>
                </a:solidFill>
              </a:rPr>
              <a:t>Como no hemos indicado la página concreta de </a:t>
            </a:r>
            <a:r>
              <a:rPr lang="es-ES" sz="2400" dirty="0" err="1">
                <a:solidFill>
                  <a:schemeClr val="tx1"/>
                </a:solidFill>
              </a:rPr>
              <a:t>twitter</a:t>
            </a:r>
            <a:r>
              <a:rPr lang="es-ES" sz="2400" dirty="0">
                <a:solidFill>
                  <a:schemeClr val="tx1"/>
                </a:solidFill>
              </a:rPr>
              <a:t> a la que queremos acceder, será como si hubiésemos puesto.</a:t>
            </a:r>
          </a:p>
          <a:p>
            <a:pPr marL="0" indent="0" algn="ctr">
              <a:buNone/>
            </a:pPr>
            <a:r>
              <a:rPr lang="es-ES" sz="2400" dirty="0">
                <a:latin typeface="Consolas" panose="020B0609020204030204" pitchFamily="49" charset="0"/>
              </a:rPr>
              <a:t>https://</a:t>
            </a:r>
            <a:r>
              <a:rPr lang="es-ES" sz="2400" dirty="0">
                <a:solidFill>
                  <a:srgbClr val="0070C0"/>
                </a:solidFill>
                <a:latin typeface="Consolas" panose="020B0609020204030204" pitchFamily="49" charset="0"/>
              </a:rPr>
              <a:t>www.twitter.com/</a:t>
            </a:r>
            <a:r>
              <a:rPr lang="es-ES" sz="2400" dirty="0">
                <a:solidFill>
                  <a:srgbClr val="00B050"/>
                </a:solidFill>
                <a:latin typeface="Consolas" panose="020B0609020204030204" pitchFamily="49" charset="0"/>
              </a:rPr>
              <a:t>index.html</a:t>
            </a:r>
          </a:p>
          <a:p>
            <a:pPr marL="0" indent="0" algn="ctr">
              <a:buNone/>
            </a:pPr>
            <a:r>
              <a:rPr lang="es-ES" sz="2400" dirty="0">
                <a:latin typeface="Consolas" panose="020B0609020204030204" pitchFamily="49" charset="0"/>
              </a:rPr>
              <a:t>https://</a:t>
            </a:r>
            <a:r>
              <a:rPr lang="es-ES" sz="2400" dirty="0">
                <a:solidFill>
                  <a:srgbClr val="0070C0"/>
                </a:solidFill>
                <a:latin typeface="Consolas" panose="020B0609020204030204" pitchFamily="49" charset="0"/>
              </a:rPr>
              <a:t>www.twitter.com/</a:t>
            </a:r>
            <a:r>
              <a:rPr lang="es-ES" sz="2400" dirty="0">
                <a:solidFill>
                  <a:srgbClr val="00B050"/>
                </a:solidFill>
                <a:latin typeface="Consolas" panose="020B0609020204030204" pitchFamily="49" charset="0"/>
              </a:rPr>
              <a:t>index.php</a:t>
            </a:r>
            <a:endParaRPr lang="es-ES" sz="24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s-ES" sz="2800" dirty="0">
              <a:solidFill>
                <a:srgbClr val="00B050"/>
              </a:solidFill>
            </a:endParaRP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75F956-6F14-D6F2-F07D-602900BBE41B}"/>
              </a:ext>
            </a:extLst>
          </p:cNvPr>
          <p:cNvSpPr txBox="1"/>
          <p:nvPr/>
        </p:nvSpPr>
        <p:spPr>
          <a:xfrm>
            <a:off x="1624396" y="2874418"/>
            <a:ext cx="844149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&lt;p&gt;</a:t>
            </a:r>
            <a:r>
              <a:rPr lang="es-ES" sz="1800" dirty="0">
                <a:latin typeface="Consolas" panose="020B0609020204030204" pitchFamily="49" charset="0"/>
              </a:rPr>
              <a:t>El  excéntrico empresario Elon Musk, fundador de </a:t>
            </a:r>
          </a:p>
          <a:p>
            <a:pPr algn="ctr"/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&lt;a</a:t>
            </a:r>
            <a:r>
              <a:rPr lang="es-ES" sz="1800" dirty="0">
                <a:latin typeface="Consolas" panose="020B0609020204030204" pitchFamily="49" charset="0"/>
              </a:rPr>
              <a:t> </a:t>
            </a:r>
            <a:r>
              <a:rPr lang="es-ES" sz="1800" dirty="0" err="1">
                <a:latin typeface="Consolas" panose="020B0609020204030204" pitchFamily="49" charset="0"/>
              </a:rPr>
              <a:t>href</a:t>
            </a:r>
            <a:r>
              <a:rPr lang="es-ES" sz="1800" dirty="0">
                <a:latin typeface="Consolas" panose="020B0609020204030204" pitchFamily="49" charset="0"/>
              </a:rPr>
              <a:t>="</a:t>
            </a:r>
            <a:r>
              <a:rPr lang="es-ES" sz="1800" dirty="0">
                <a:solidFill>
                  <a:srgbClr val="0070C0"/>
                </a:solidFill>
                <a:latin typeface="Consolas" panose="020B0609020204030204" pitchFamily="49" charset="0"/>
              </a:rPr>
              <a:t>https://www.twitter.com</a:t>
            </a:r>
            <a:r>
              <a:rPr lang="es-ES" sz="1800" dirty="0">
                <a:latin typeface="Consolas" panose="020B0609020204030204" pitchFamily="49" charset="0"/>
              </a:rPr>
              <a:t>"&gt;Twitter</a:t>
            </a:r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&lt;/a&gt; </a:t>
            </a:r>
            <a:r>
              <a:rPr lang="es-ES" sz="1800" dirty="0">
                <a:latin typeface="Consolas" panose="020B0609020204030204" pitchFamily="49" charset="0"/>
              </a:rPr>
              <a:t>ha anunciado…</a:t>
            </a:r>
            <a:r>
              <a:rPr lang="es-E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&lt;/p&gt;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F1EC6E-93D8-EA04-A117-DC76221BA855}"/>
              </a:ext>
            </a:extLst>
          </p:cNvPr>
          <p:cNvSpPr txBox="1"/>
          <p:nvPr/>
        </p:nvSpPr>
        <p:spPr>
          <a:xfrm>
            <a:off x="1946683" y="4434187"/>
            <a:ext cx="77969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El excéntrico empresario Elon Musk, fundador de </a:t>
            </a:r>
            <a:r>
              <a:rPr lang="es-ES" sz="1800" dirty="0">
                <a:hlinkClick r:id="rId3"/>
              </a:rPr>
              <a:t>Twitter</a:t>
            </a:r>
            <a:r>
              <a:rPr lang="es-ES" sz="1800" dirty="0"/>
              <a:t> ha anunciado…</a:t>
            </a:r>
          </a:p>
        </p:txBody>
      </p:sp>
      <p:pic>
        <p:nvPicPr>
          <p:cNvPr id="1026" name="Picture 2" descr="Exportar | Icono Gratis">
            <a:extLst>
              <a:ext uri="{FF2B5EF4-FFF2-40B4-BE49-F238E27FC236}">
                <a16:creationId xmlns:a16="http://schemas.microsoft.com/office/drawing/2014/main" id="{E8BF6C84-55E7-5015-7460-00ED80CE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20" y="2628795"/>
            <a:ext cx="2599895" cy="25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B44F084-42B7-DDD0-BC6E-3E40B4E6954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23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341429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2963" y="1285125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2800" b="1" dirty="0"/>
              <a:t>Enlaces a otras partes del mismo documento</a:t>
            </a:r>
          </a:p>
          <a:p>
            <a:pPr algn="just"/>
            <a:r>
              <a:rPr lang="es-ES" sz="2400" dirty="0"/>
              <a:t>Sirven para desplazarse a un lugar concreto dentro de la misma página. Ejemplo: para crear un </a:t>
            </a:r>
            <a:r>
              <a:rPr lang="es-ES" sz="2400" b="1" dirty="0"/>
              <a:t>"índice" </a:t>
            </a:r>
            <a:r>
              <a:rPr lang="es-ES" sz="2400" dirty="0"/>
              <a:t>al principio de ésta que nos permita saltar rápidamente a distintos fragmentos del documento.</a:t>
            </a:r>
          </a:p>
          <a:p>
            <a:pPr algn="just"/>
            <a:r>
              <a:rPr lang="es-ES" sz="2400" dirty="0"/>
              <a:t>Para ello usaremos la etiqueta </a:t>
            </a:r>
            <a:r>
              <a:rPr lang="es-ES" sz="2400" b="1" dirty="0">
                <a:solidFill>
                  <a:schemeClr val="accent5"/>
                </a:solidFill>
              </a:rPr>
              <a:t>&lt;a&gt;</a:t>
            </a:r>
            <a:r>
              <a:rPr lang="es-ES" sz="2400" dirty="0"/>
              <a:t> (anchor = ancla) de dos formas distintas:</a:t>
            </a:r>
          </a:p>
          <a:p>
            <a:pPr lvl="1" algn="just"/>
            <a:r>
              <a:rPr lang="es-ES" sz="2180" dirty="0">
                <a:solidFill>
                  <a:schemeClr val="accent5"/>
                </a:solidFill>
              </a:rPr>
              <a:t>&lt;a id=</a:t>
            </a:r>
            <a:r>
              <a:rPr lang="es-ES" sz="2180" dirty="0">
                <a:solidFill>
                  <a:srgbClr val="002060"/>
                </a:solidFill>
              </a:rPr>
              <a:t>"</a:t>
            </a:r>
            <a:r>
              <a:rPr lang="es-ES" sz="2180" dirty="0" err="1">
                <a:solidFill>
                  <a:srgbClr val="002060"/>
                </a:solidFill>
              </a:rPr>
              <a:t>identificador_sección</a:t>
            </a:r>
            <a:r>
              <a:rPr lang="es-ES" sz="2180" dirty="0">
                <a:solidFill>
                  <a:srgbClr val="002060"/>
                </a:solidFill>
              </a:rPr>
              <a:t>"</a:t>
            </a:r>
            <a:r>
              <a:rPr lang="es-ES" sz="2180" dirty="0">
                <a:solidFill>
                  <a:schemeClr val="accent5"/>
                </a:solidFill>
              </a:rPr>
              <a:t>/&gt; </a:t>
            </a:r>
            <a:r>
              <a:rPr lang="es-ES" sz="2180" dirty="0"/>
              <a:t>nos permitirá marcar un determinado fragmento o sección del documento poniéndole un identificador.</a:t>
            </a:r>
          </a:p>
          <a:p>
            <a:pPr marL="503972" lvl="1" indent="0" algn="just">
              <a:buNone/>
            </a:pPr>
            <a:r>
              <a:rPr lang="es-ES" sz="2180" dirty="0"/>
              <a:t>    </a:t>
            </a:r>
            <a:r>
              <a:rPr lang="es-ES" sz="1800" b="1" dirty="0"/>
              <a:t>Nota: </a:t>
            </a:r>
            <a:r>
              <a:rPr lang="es-ES" sz="1800" dirty="0"/>
              <a:t>en versiones antiguas se empleaba </a:t>
            </a:r>
            <a:r>
              <a:rPr lang="es-ES" sz="1800" dirty="0">
                <a:solidFill>
                  <a:srgbClr val="C00000"/>
                </a:solidFill>
              </a:rPr>
              <a:t>nombre</a:t>
            </a:r>
            <a:r>
              <a:rPr lang="es-ES" sz="1800" dirty="0"/>
              <a:t> el lugar de </a:t>
            </a:r>
            <a:r>
              <a:rPr lang="es-ES" sz="1800" dirty="0">
                <a:solidFill>
                  <a:srgbClr val="C00000"/>
                </a:solidFill>
              </a:rPr>
              <a:t>id.</a:t>
            </a:r>
          </a:p>
          <a:p>
            <a:pPr lvl="1" algn="just"/>
            <a:r>
              <a:rPr lang="es-ES" sz="2180" dirty="0">
                <a:solidFill>
                  <a:schemeClr val="accent5"/>
                </a:solidFill>
              </a:rPr>
              <a:t>&lt;a </a:t>
            </a:r>
            <a:r>
              <a:rPr lang="es-ES" sz="2180" dirty="0" err="1">
                <a:solidFill>
                  <a:schemeClr val="accent5"/>
                </a:solidFill>
              </a:rPr>
              <a:t>href</a:t>
            </a:r>
            <a:r>
              <a:rPr lang="es-ES" sz="2180" dirty="0">
                <a:solidFill>
                  <a:schemeClr val="accent5"/>
                </a:solidFill>
              </a:rPr>
              <a:t>=</a:t>
            </a:r>
            <a:r>
              <a:rPr lang="es-ES" sz="2180" dirty="0">
                <a:solidFill>
                  <a:srgbClr val="002060"/>
                </a:solidFill>
              </a:rPr>
              <a:t>"#</a:t>
            </a:r>
            <a:r>
              <a:rPr lang="es-ES" sz="2180" dirty="0" err="1">
                <a:solidFill>
                  <a:srgbClr val="002060"/>
                </a:solidFill>
              </a:rPr>
              <a:t>identificador_sección</a:t>
            </a:r>
            <a:r>
              <a:rPr lang="es-ES" sz="2180" dirty="0">
                <a:solidFill>
                  <a:srgbClr val="002060"/>
                </a:solidFill>
              </a:rPr>
              <a:t>"</a:t>
            </a:r>
            <a:r>
              <a:rPr lang="es-ES" sz="2180" dirty="0">
                <a:solidFill>
                  <a:schemeClr val="accent5"/>
                </a:solidFill>
              </a:rPr>
              <a:t>&gt;</a:t>
            </a:r>
            <a:r>
              <a:rPr lang="es-ES" sz="2180" dirty="0">
                <a:solidFill>
                  <a:schemeClr val="accent2"/>
                </a:solidFill>
              </a:rPr>
              <a:t>Texto del enlace</a:t>
            </a:r>
            <a:r>
              <a:rPr lang="es-ES" sz="2180" dirty="0">
                <a:solidFill>
                  <a:schemeClr val="accent5"/>
                </a:solidFill>
              </a:rPr>
              <a:t>&lt;/a&gt; </a:t>
            </a:r>
            <a:r>
              <a:rPr lang="es-ES" sz="2180" dirty="0"/>
              <a:t>nos creará un enlace navegable en nuestro documento que apuntará al fragmento indicado en el atributo </a:t>
            </a:r>
            <a:r>
              <a:rPr lang="es-ES" sz="2180" dirty="0" err="1">
                <a:solidFill>
                  <a:schemeClr val="accent5"/>
                </a:solidFill>
              </a:rPr>
              <a:t>href</a:t>
            </a:r>
            <a:r>
              <a:rPr lang="es-ES" sz="2180" dirty="0"/>
              <a:t> y que tendrá por texto "</a:t>
            </a:r>
            <a:r>
              <a:rPr lang="es-ES" sz="2180" dirty="0">
                <a:solidFill>
                  <a:schemeClr val="accent2"/>
                </a:solidFill>
              </a:rPr>
              <a:t>Texto del enlace</a:t>
            </a:r>
            <a:r>
              <a:rPr lang="es-ES" sz="2180" dirty="0"/>
              <a:t>"</a:t>
            </a:r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026" name="Picture 2" descr="Anchor Ilustración - Twinkl">
            <a:extLst>
              <a:ext uri="{FF2B5EF4-FFF2-40B4-BE49-F238E27FC236}">
                <a16:creationId xmlns:a16="http://schemas.microsoft.com/office/drawing/2014/main" id="{76B90DAE-5413-DA76-0AA0-757B0327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3" r="26840"/>
          <a:stretch/>
        </p:blipFill>
        <p:spPr bwMode="auto">
          <a:xfrm>
            <a:off x="10911738" y="4082704"/>
            <a:ext cx="2587998" cy="310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82D8A22-534E-557C-BB24-C375258332B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5624FCA-06A2-7A56-ED55-D99F664BD840}"/>
              </a:ext>
            </a:extLst>
          </p:cNvPr>
          <p:cNvSpPr txBox="1">
            <a:spLocks/>
          </p:cNvSpPr>
          <p:nvPr/>
        </p:nvSpPr>
        <p:spPr>
          <a:xfrm>
            <a:off x="362963" y="6341429"/>
            <a:ext cx="7454340" cy="1065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/>
              <a:t>Para comprender mejor todo esto, abre el siguiente documento incrustado en la diapositiva:</a:t>
            </a:r>
          </a:p>
          <a:p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07EE86B9-7267-DE61-3F43-AEF0D6D49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58811"/>
              </p:ext>
            </p:extLst>
          </p:nvPr>
        </p:nvGraphicFramePr>
        <p:xfrm>
          <a:off x="7876817" y="6341429"/>
          <a:ext cx="203811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800280" imgH="385200" progId="Package">
                  <p:embed/>
                </p:oleObj>
              </mc:Choice>
              <mc:Fallback>
                <p:oleObj name="Objeto empaquetador del shell" showAsIcon="1" r:id="rId4" imgW="80028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6817" y="6341429"/>
                        <a:ext cx="2038113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54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9052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45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9" y="1609838"/>
            <a:ext cx="9637506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Observa el código:</a:t>
            </a:r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1BCCB9-419C-6F5F-DFA0-5D53C4A1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716" y="788981"/>
            <a:ext cx="3382934" cy="5000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B0611F-7674-9541-A7FC-0F163371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6" y="2199936"/>
            <a:ext cx="8949128" cy="469306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FE71C5-4772-DB23-5CA3-2B67D09ADCB7}"/>
              </a:ext>
            </a:extLst>
          </p:cNvPr>
          <p:cNvSpPr/>
          <p:nvPr/>
        </p:nvSpPr>
        <p:spPr>
          <a:xfrm>
            <a:off x="4811843" y="1458227"/>
            <a:ext cx="2900597" cy="921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Crea un "ancla" con nombre "índice" en esta sección del documento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11C5130-72FA-09D1-2488-1DD2BE3F4E8E}"/>
              </a:ext>
            </a:extLst>
          </p:cNvPr>
          <p:cNvCxnSpPr>
            <a:stCxn id="9" idx="1"/>
          </p:cNvCxnSpPr>
          <p:nvPr/>
        </p:nvCxnSpPr>
        <p:spPr>
          <a:xfrm flipH="1">
            <a:off x="2248525" y="1919175"/>
            <a:ext cx="2563318" cy="70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21972C7-0ECD-3965-3119-7215CEC4BA5E}"/>
              </a:ext>
            </a:extLst>
          </p:cNvPr>
          <p:cNvSpPr/>
          <p:nvPr/>
        </p:nvSpPr>
        <p:spPr>
          <a:xfrm>
            <a:off x="2552660" y="4758561"/>
            <a:ext cx="3136107" cy="921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Crea un "ancla" con nombre "chistosas" en esta sección del documento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B763DFD-3106-7421-A641-2E3C54180AB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993788" y="4113496"/>
            <a:ext cx="1558872" cy="1106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43E09AC-A4EB-FA92-57DA-AEA0F4CC28A0}"/>
              </a:ext>
            </a:extLst>
          </p:cNvPr>
          <p:cNvSpPr/>
          <p:nvPr/>
        </p:nvSpPr>
        <p:spPr>
          <a:xfrm>
            <a:off x="2901181" y="3339092"/>
            <a:ext cx="2286001" cy="6322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Crea un enlace a la sección "chistosas"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63D18DC5-4AEC-B860-1DE1-72E6D6D914B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031322" y="3047318"/>
            <a:ext cx="869859" cy="60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8827F520-537F-7A18-32B6-A6852A39C995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256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9437" y="646070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46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3011" y="1580021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3200" b="1" dirty="0"/>
              <a:t>Imágenes como enlace</a:t>
            </a:r>
          </a:p>
          <a:p>
            <a:pPr algn="just"/>
            <a:r>
              <a:rPr lang="es-ES" sz="2400" dirty="0"/>
              <a:t>Para que una imagen se comporte como un enlace solo tenemos que "envolverla" en las etiquetas </a:t>
            </a:r>
            <a:r>
              <a:rPr lang="es-ES" sz="2400" dirty="0">
                <a:solidFill>
                  <a:schemeClr val="accent5"/>
                </a:solidFill>
              </a:rPr>
              <a:t>&lt;a&gt;&lt;/a&gt;</a:t>
            </a:r>
            <a:r>
              <a:rPr lang="es-ES" sz="2400" dirty="0"/>
              <a:t>. Observa:</a:t>
            </a:r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Ahora podremos pinchar sobre la imagen y navegar al enlace.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0C545C-D0AB-B0A3-E8B0-E102A6974DC0}"/>
              </a:ext>
            </a:extLst>
          </p:cNvPr>
          <p:cNvSpPr txBox="1"/>
          <p:nvPr/>
        </p:nvSpPr>
        <p:spPr>
          <a:xfrm>
            <a:off x="1761871" y="3301998"/>
            <a:ext cx="5959550" cy="26776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html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body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400" b="1" dirty="0">
                <a:solidFill>
                  <a:srgbClr val="0070C0"/>
                </a:solidFill>
              </a:rPr>
              <a:t>    &lt;</a:t>
            </a:r>
            <a:r>
              <a:rPr lang="es-ES" sz="2400" b="1" dirty="0">
                <a:solidFill>
                  <a:srgbClr val="C00000"/>
                </a:solidFill>
              </a:rPr>
              <a:t>a</a:t>
            </a:r>
            <a:r>
              <a:rPr lang="es-ES" sz="2400" b="1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FF0000"/>
                </a:solidFill>
              </a:rPr>
              <a:t>href</a:t>
            </a:r>
            <a:r>
              <a:rPr lang="es-ES" sz="2400" dirty="0">
                <a:solidFill>
                  <a:srgbClr val="0070C0"/>
                </a:solidFill>
              </a:rPr>
              <a:t>="</a:t>
            </a:r>
            <a:r>
              <a:rPr lang="es-ES" sz="2400" dirty="0">
                <a:solidFill>
                  <a:srgbClr val="00B050"/>
                </a:solidFill>
              </a:rPr>
              <a:t>https://www.dog.com</a:t>
            </a:r>
            <a:r>
              <a:rPr lang="es-ES" sz="2400" dirty="0">
                <a:solidFill>
                  <a:srgbClr val="0070C0"/>
                </a:solidFill>
              </a:rPr>
              <a:t>"&gt;</a:t>
            </a:r>
          </a:p>
          <a:p>
            <a:r>
              <a:rPr lang="es-ES" sz="2400" dirty="0">
                <a:solidFill>
                  <a:srgbClr val="0070C0"/>
                </a:solidFill>
              </a:rPr>
              <a:t>        &lt;</a:t>
            </a:r>
            <a:r>
              <a:rPr lang="es-ES" sz="2400" b="1" dirty="0">
                <a:solidFill>
                  <a:srgbClr val="C00000"/>
                </a:solidFill>
              </a:rPr>
              <a:t>img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FF0000"/>
                </a:solidFill>
              </a:rPr>
              <a:t>src</a:t>
            </a:r>
            <a:r>
              <a:rPr lang="es-ES" sz="2400" dirty="0">
                <a:solidFill>
                  <a:srgbClr val="0070C0"/>
                </a:solidFill>
              </a:rPr>
              <a:t>="</a:t>
            </a:r>
            <a:r>
              <a:rPr lang="es-ES" sz="2400" dirty="0" err="1">
                <a:solidFill>
                  <a:srgbClr val="00B050"/>
                </a:solidFill>
              </a:rPr>
              <a:t>images</a:t>
            </a:r>
            <a:r>
              <a:rPr lang="es-ES" sz="2400" dirty="0">
                <a:solidFill>
                  <a:srgbClr val="00B050"/>
                </a:solidFill>
              </a:rPr>
              <a:t>/my-dog.jpg</a:t>
            </a:r>
            <a:r>
              <a:rPr lang="es-ES" sz="2400" dirty="0">
                <a:solidFill>
                  <a:srgbClr val="0070C0"/>
                </a:solidFill>
              </a:rPr>
              <a:t>"/&gt;</a:t>
            </a:r>
          </a:p>
          <a:p>
            <a:r>
              <a:rPr lang="es-ES" sz="2400" b="1" dirty="0">
                <a:solidFill>
                  <a:srgbClr val="0070C0"/>
                </a:solidFill>
              </a:rPr>
              <a:t>    &lt;/</a:t>
            </a:r>
            <a:r>
              <a:rPr lang="es-ES" sz="2400" b="1" dirty="0">
                <a:solidFill>
                  <a:srgbClr val="C00000"/>
                </a:solidFill>
              </a:rPr>
              <a:t>a</a:t>
            </a:r>
            <a:r>
              <a:rPr lang="es-ES" sz="2400" b="1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body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html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pic>
        <p:nvPicPr>
          <p:cNvPr id="2050" name="Picture 2" descr="dog en español | Traductor inglés-español | Nglish de Britannica">
            <a:extLst>
              <a:ext uri="{FF2B5EF4-FFF2-40B4-BE49-F238E27FC236}">
                <a16:creationId xmlns:a16="http://schemas.microsoft.com/office/drawing/2014/main" id="{E37EB06A-FEC8-6958-1B30-D452318D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018" y="3000970"/>
            <a:ext cx="3619500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3744EE-F8DA-1A26-6CE2-22E65EF8F57D}"/>
              </a:ext>
            </a:extLst>
          </p:cNvPr>
          <p:cNvSpPr/>
          <p:nvPr/>
        </p:nvSpPr>
        <p:spPr>
          <a:xfrm>
            <a:off x="3370584" y="6810941"/>
            <a:ext cx="5214347" cy="516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los ejercicios del BLOQUE 6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9E75DE8-7AA1-6038-E64E-6E99B1ECED17}"/>
              </a:ext>
            </a:extLst>
          </p:cNvPr>
          <p:cNvSpPr/>
          <p:nvPr/>
        </p:nvSpPr>
        <p:spPr>
          <a:xfrm>
            <a:off x="11416200" y="4096158"/>
            <a:ext cx="228973" cy="228973"/>
          </a:xfrm>
          <a:prstGeom prst="ellipse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991C55-9E72-BB13-27AF-FBF62B13C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7"/>
          <a:stretch/>
        </p:blipFill>
        <p:spPr bwMode="auto">
          <a:xfrm>
            <a:off x="11217651" y="3984609"/>
            <a:ext cx="1034322" cy="14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46E8B34-0025-689D-8C9C-188F84EA1870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  <a:r>
              <a:rPr lang="es-ES" dirty="0">
                <a:solidFill>
                  <a:schemeClr val="tx1"/>
                </a:solidFill>
              </a:rPr>
              <a:t> – Rutas y enlaces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4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2572" y="619455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47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2767" y="1313872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2800" b="1" dirty="0"/>
              <a:t>Listas básicas numeradas y sin enumeración</a:t>
            </a:r>
          </a:p>
          <a:p>
            <a:pPr algn="just"/>
            <a:r>
              <a:rPr lang="es-ES" sz="2400" dirty="0"/>
              <a:t>Crear listas de elementos (ítems) en HTML es muy fácil. Observa: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BA61D8-9FEC-F006-AFF4-929B2310DDCA}"/>
              </a:ext>
            </a:extLst>
          </p:cNvPr>
          <p:cNvSpPr txBox="1"/>
          <p:nvPr/>
        </p:nvSpPr>
        <p:spPr>
          <a:xfrm>
            <a:off x="462768" y="2482967"/>
            <a:ext cx="3397814" cy="347787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/>
              <a:t>&lt;</a:t>
            </a:r>
            <a:r>
              <a:rPr lang="es-ES" sz="2000" dirty="0" err="1"/>
              <a:t>html</a:t>
            </a:r>
            <a:r>
              <a:rPr lang="es-ES" sz="2000" dirty="0"/>
              <a:t>&gt;</a:t>
            </a:r>
          </a:p>
          <a:p>
            <a:r>
              <a:rPr lang="es-ES" sz="2000" dirty="0"/>
              <a:t>&lt;</a:t>
            </a:r>
            <a:r>
              <a:rPr lang="es-ES" sz="2000" dirty="0" err="1"/>
              <a:t>body</a:t>
            </a:r>
            <a:r>
              <a:rPr lang="es-ES" sz="2000" dirty="0"/>
              <a:t>&gt;</a:t>
            </a:r>
          </a:p>
          <a:p>
            <a:r>
              <a:rPr lang="es-ES" sz="2000" dirty="0"/>
              <a:t>   &lt;p&gt;Lista de la compra:</a:t>
            </a:r>
          </a:p>
          <a:p>
            <a:r>
              <a:rPr lang="es-ES" sz="2000" dirty="0"/>
              <a:t>   </a:t>
            </a:r>
            <a:r>
              <a:rPr lang="es-ES" sz="2000" b="1" dirty="0">
                <a:solidFill>
                  <a:schemeClr val="accent5"/>
                </a:solidFill>
              </a:rPr>
              <a:t>&lt;</a:t>
            </a:r>
            <a:r>
              <a:rPr lang="es-ES" sz="2000" b="1" dirty="0" err="1">
                <a:solidFill>
                  <a:schemeClr val="accent5"/>
                </a:solidFill>
              </a:rPr>
              <a:t>ul</a:t>
            </a:r>
            <a:r>
              <a:rPr lang="es-ES" sz="2000" b="1" dirty="0">
                <a:solidFill>
                  <a:schemeClr val="accent5"/>
                </a:solidFill>
              </a:rPr>
              <a:t>&gt;</a:t>
            </a:r>
          </a:p>
          <a:p>
            <a:r>
              <a:rPr lang="es-ES" sz="2000" dirty="0"/>
              <a:t>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Pan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Huevo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Harina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Chocolate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0070C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</a:t>
            </a:r>
            <a:r>
              <a:rPr lang="es-ES" sz="2000" b="1" dirty="0">
                <a:solidFill>
                  <a:schemeClr val="accent5"/>
                </a:solidFill>
              </a:rPr>
              <a:t>&lt;/</a:t>
            </a:r>
            <a:r>
              <a:rPr lang="es-ES" sz="2000" b="1" dirty="0" err="1">
                <a:solidFill>
                  <a:schemeClr val="accent5"/>
                </a:solidFill>
              </a:rPr>
              <a:t>ul</a:t>
            </a:r>
            <a:r>
              <a:rPr lang="es-ES" sz="2000" b="1" dirty="0">
                <a:solidFill>
                  <a:schemeClr val="accent5"/>
                </a:solidFill>
              </a:rPr>
              <a:t>&gt;</a:t>
            </a:r>
            <a:r>
              <a:rPr lang="es-ES" sz="2000" dirty="0">
                <a:solidFill>
                  <a:schemeClr val="tx2"/>
                </a:solidFill>
              </a:rPr>
              <a:t>&lt;/p&gt;</a:t>
            </a:r>
          </a:p>
          <a:p>
            <a:r>
              <a:rPr lang="es-ES" sz="2000" dirty="0"/>
              <a:t>&lt;/</a:t>
            </a:r>
            <a:r>
              <a:rPr lang="es-ES" sz="2000" dirty="0" err="1"/>
              <a:t>body</a:t>
            </a:r>
            <a:r>
              <a:rPr lang="es-ES" sz="2000" dirty="0"/>
              <a:t>&gt;</a:t>
            </a:r>
          </a:p>
          <a:p>
            <a:r>
              <a:rPr lang="es-ES" sz="2000" dirty="0"/>
              <a:t>&lt;/</a:t>
            </a:r>
            <a:r>
              <a:rPr lang="es-ES" sz="2000" dirty="0" err="1"/>
              <a:t>html</a:t>
            </a:r>
            <a:r>
              <a:rPr lang="es-ES" sz="2000" dirty="0"/>
              <a:t>&gt;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D131C90-5A72-03B0-05B1-57FCBD9D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14" y="3350920"/>
            <a:ext cx="2480620" cy="205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5003B4BA-EA31-7E1C-72BF-20C17A77DD6C}"/>
              </a:ext>
            </a:extLst>
          </p:cNvPr>
          <p:cNvSpPr/>
          <p:nvPr/>
        </p:nvSpPr>
        <p:spPr>
          <a:xfrm>
            <a:off x="3808467" y="4019584"/>
            <a:ext cx="494676" cy="502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9B5CE8A-F7BB-6E37-C746-3E00126619F0}"/>
              </a:ext>
            </a:extLst>
          </p:cNvPr>
          <p:cNvSpPr/>
          <p:nvPr/>
        </p:nvSpPr>
        <p:spPr>
          <a:xfrm>
            <a:off x="836350" y="6164519"/>
            <a:ext cx="2518349" cy="4024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solidFill>
                  <a:srgbClr val="FFFF00"/>
                </a:solidFill>
              </a:rPr>
              <a:t>ul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dirty="0"/>
              <a:t>= </a:t>
            </a:r>
            <a:r>
              <a:rPr lang="es-ES" dirty="0" err="1"/>
              <a:t>unordered</a:t>
            </a:r>
            <a:r>
              <a:rPr lang="es-ES" dirty="0"/>
              <a:t> </a:t>
            </a:r>
            <a:r>
              <a:rPr lang="es-ES" dirty="0" err="1"/>
              <a:t>list</a:t>
            </a:r>
            <a:endParaRPr lang="es-E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8FAA9C2-3209-4D66-AE8D-EC5D5AA6140F}"/>
              </a:ext>
            </a:extLst>
          </p:cNvPr>
          <p:cNvSpPr/>
          <p:nvPr/>
        </p:nvSpPr>
        <p:spPr>
          <a:xfrm>
            <a:off x="1085521" y="6692263"/>
            <a:ext cx="2518349" cy="4024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li</a:t>
            </a:r>
            <a:r>
              <a:rPr lang="es-ES" dirty="0"/>
              <a:t> =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item</a:t>
            </a: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07A1389-BBC4-FB3E-183C-AA9F8BA24D7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D5F96-A273-1DFA-36CF-85DE9B256811}"/>
              </a:ext>
            </a:extLst>
          </p:cNvPr>
          <p:cNvSpPr txBox="1"/>
          <p:nvPr/>
        </p:nvSpPr>
        <p:spPr>
          <a:xfrm>
            <a:off x="11267826" y="162504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Listas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10A5691-8B6C-91DD-747E-F31FDF9B95CF}"/>
              </a:ext>
            </a:extLst>
          </p:cNvPr>
          <p:cNvGrpSpPr/>
          <p:nvPr/>
        </p:nvGrpSpPr>
        <p:grpSpPr>
          <a:xfrm>
            <a:off x="6943266" y="2482967"/>
            <a:ext cx="5925788" cy="4538710"/>
            <a:chOff x="6943266" y="2482967"/>
            <a:chExt cx="5925788" cy="4538710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C215F5CC-8781-33CB-7AF7-BBA0F2915B92}"/>
                </a:ext>
              </a:extLst>
            </p:cNvPr>
            <p:cNvGrpSpPr/>
            <p:nvPr/>
          </p:nvGrpSpPr>
          <p:grpSpPr>
            <a:xfrm>
              <a:off x="6943266" y="2482967"/>
              <a:ext cx="5925788" cy="4538710"/>
              <a:chOff x="6943266" y="2482967"/>
              <a:chExt cx="5925788" cy="453871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1BBCF67-BBA6-913A-50AC-09BCCC1EAB78}"/>
                  </a:ext>
                </a:extLst>
              </p:cNvPr>
              <p:cNvSpPr txBox="1"/>
              <p:nvPr/>
            </p:nvSpPr>
            <p:spPr>
              <a:xfrm>
                <a:off x="6943266" y="2482967"/>
                <a:ext cx="3223452" cy="3477875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000" dirty="0"/>
                  <a:t>&lt;</a:t>
                </a:r>
                <a:r>
                  <a:rPr lang="es-ES" sz="2000" dirty="0" err="1"/>
                  <a:t>html</a:t>
                </a:r>
                <a:r>
                  <a:rPr lang="es-ES" sz="2000" dirty="0"/>
                  <a:t>&gt;</a:t>
                </a:r>
              </a:p>
              <a:p>
                <a:r>
                  <a:rPr lang="es-ES" sz="2000" dirty="0"/>
                  <a:t>&lt;</a:t>
                </a:r>
                <a:r>
                  <a:rPr lang="es-ES" sz="2000" dirty="0" err="1"/>
                  <a:t>body</a:t>
                </a:r>
                <a:r>
                  <a:rPr lang="es-ES" sz="2000" dirty="0"/>
                  <a:t>&gt;</a:t>
                </a:r>
              </a:p>
              <a:p>
                <a:r>
                  <a:rPr lang="es-ES" sz="2000" dirty="0"/>
                  <a:t>   &lt;p&gt;Tareas de hoy:</a:t>
                </a:r>
              </a:p>
              <a:p>
                <a:r>
                  <a:rPr lang="es-ES" sz="2000" b="1" dirty="0">
                    <a:solidFill>
                      <a:schemeClr val="accent5"/>
                    </a:solidFill>
                  </a:rPr>
                  <a:t>   &lt;</a:t>
                </a:r>
                <a:r>
                  <a:rPr lang="es-ES" sz="2000" b="1" dirty="0" err="1">
                    <a:solidFill>
                      <a:schemeClr val="accent5"/>
                    </a:solidFill>
                  </a:rPr>
                  <a:t>ol</a:t>
                </a:r>
                <a:r>
                  <a:rPr lang="es-ES" sz="2000" b="1" dirty="0">
                    <a:solidFill>
                      <a:schemeClr val="accent5"/>
                    </a:solidFill>
                  </a:rPr>
                  <a:t>&gt;</a:t>
                </a:r>
              </a:p>
              <a:p>
                <a:r>
                  <a:rPr lang="es-ES" sz="2000" dirty="0"/>
                  <a:t>      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  <a:r>
                  <a:rPr lang="es-ES" sz="2000" dirty="0"/>
                  <a:t>Comprar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&lt;/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</a:p>
              <a:p>
                <a:r>
                  <a:rPr lang="es-ES" sz="2000" dirty="0"/>
                  <a:t>      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  <a:r>
                  <a:rPr lang="es-ES" sz="2000" dirty="0"/>
                  <a:t>Limpiar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&lt;/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</a:p>
              <a:p>
                <a:r>
                  <a:rPr lang="es-ES" sz="2000" dirty="0"/>
                  <a:t>      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  <a:r>
                  <a:rPr lang="es-ES" sz="2000" dirty="0"/>
                  <a:t>Ducharme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&lt;/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</a:p>
              <a:p>
                <a:r>
                  <a:rPr lang="es-ES" sz="2000" dirty="0"/>
                  <a:t>      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  <a:r>
                  <a:rPr lang="es-ES" sz="2000" dirty="0"/>
                  <a:t>Salir</a:t>
                </a:r>
                <a:r>
                  <a:rPr lang="es-ES" sz="2000" dirty="0">
                    <a:solidFill>
                      <a:srgbClr val="0070C0"/>
                    </a:solidFill>
                  </a:rPr>
                  <a:t>&lt;/</a:t>
                </a:r>
                <a:r>
                  <a:rPr lang="es-ES" sz="2000" dirty="0" err="1">
                    <a:solidFill>
                      <a:srgbClr val="0070C0"/>
                    </a:solidFill>
                  </a:rPr>
                  <a:t>li</a:t>
                </a:r>
                <a:r>
                  <a:rPr lang="es-ES" sz="2000" dirty="0">
                    <a:solidFill>
                      <a:srgbClr val="0070C0"/>
                    </a:solidFill>
                  </a:rPr>
                  <a:t>&gt;</a:t>
                </a:r>
                <a:r>
                  <a:rPr lang="es-ES" sz="2000" b="1" dirty="0"/>
                  <a:t>               </a:t>
                </a:r>
                <a:r>
                  <a:rPr lang="es-ES" sz="2000" b="1" dirty="0">
                    <a:solidFill>
                      <a:schemeClr val="bg1"/>
                    </a:solidFill>
                  </a:rPr>
                  <a:t>…</a:t>
                </a:r>
                <a:r>
                  <a:rPr lang="es-ES" sz="2000" b="1" dirty="0"/>
                  <a:t> </a:t>
                </a:r>
                <a:r>
                  <a:rPr lang="es-ES" sz="2000" b="1" dirty="0">
                    <a:solidFill>
                      <a:schemeClr val="accent5"/>
                    </a:solidFill>
                  </a:rPr>
                  <a:t>&lt;/</a:t>
                </a:r>
                <a:r>
                  <a:rPr lang="es-ES" sz="2000" b="1" dirty="0" err="1">
                    <a:solidFill>
                      <a:schemeClr val="accent5"/>
                    </a:solidFill>
                  </a:rPr>
                  <a:t>ol</a:t>
                </a:r>
                <a:r>
                  <a:rPr lang="es-ES" sz="2000" b="1" dirty="0">
                    <a:solidFill>
                      <a:schemeClr val="accent5"/>
                    </a:solidFill>
                  </a:rPr>
                  <a:t>&gt;</a:t>
                </a:r>
                <a:r>
                  <a:rPr lang="es-ES" sz="2000" dirty="0"/>
                  <a:t>&lt;/p&gt;</a:t>
                </a:r>
              </a:p>
              <a:p>
                <a:r>
                  <a:rPr lang="es-ES" sz="2000" dirty="0"/>
                  <a:t>&lt;/</a:t>
                </a:r>
                <a:r>
                  <a:rPr lang="es-ES" sz="2000" dirty="0" err="1"/>
                  <a:t>body</a:t>
                </a:r>
                <a:r>
                  <a:rPr lang="es-ES" sz="2000" dirty="0"/>
                  <a:t>&gt;</a:t>
                </a:r>
              </a:p>
              <a:p>
                <a:r>
                  <a:rPr lang="es-ES" sz="2000" dirty="0"/>
                  <a:t>&lt;/</a:t>
                </a:r>
                <a:r>
                  <a:rPr lang="es-ES" sz="2000" dirty="0" err="1"/>
                  <a:t>html</a:t>
                </a:r>
                <a:r>
                  <a:rPr lang="es-ES" sz="2000" dirty="0"/>
                  <a:t>&gt;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B5263B75-3A2C-25AD-504A-53E3C72E4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2971" y="3216300"/>
                <a:ext cx="2396083" cy="218569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F020AC11-A89E-00A6-2CF8-2F236A413A73}"/>
                  </a:ext>
                </a:extLst>
              </p:cNvPr>
              <p:cNvSpPr/>
              <p:nvPr/>
            </p:nvSpPr>
            <p:spPr>
              <a:xfrm>
                <a:off x="7295817" y="6125310"/>
                <a:ext cx="2518349" cy="40248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000" b="1" dirty="0" err="1">
                    <a:solidFill>
                      <a:srgbClr val="FFFF00"/>
                    </a:solidFill>
                  </a:rPr>
                  <a:t>ol</a:t>
                </a:r>
                <a:r>
                  <a:rPr lang="es-ES" dirty="0"/>
                  <a:t> = </a:t>
                </a:r>
                <a:r>
                  <a:rPr lang="es-ES" dirty="0" err="1"/>
                  <a:t>ordered</a:t>
                </a:r>
                <a:r>
                  <a:rPr lang="es-ES" dirty="0"/>
                  <a:t> </a:t>
                </a:r>
                <a:r>
                  <a:rPr lang="es-ES" dirty="0" err="1"/>
                  <a:t>list</a:t>
                </a:r>
                <a:endParaRPr lang="es-ES" dirty="0"/>
              </a:p>
            </p:txBody>
          </p:sp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44F27831-C64F-BB7C-B9B1-A2A386744B8E}"/>
                  </a:ext>
                </a:extLst>
              </p:cNvPr>
              <p:cNvSpPr/>
              <p:nvPr/>
            </p:nvSpPr>
            <p:spPr>
              <a:xfrm>
                <a:off x="7570253" y="6619194"/>
                <a:ext cx="2518349" cy="40248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err="1"/>
                  <a:t>li</a:t>
                </a:r>
                <a:r>
                  <a:rPr lang="es-ES" dirty="0"/>
                  <a:t> = </a:t>
                </a:r>
                <a:r>
                  <a:rPr lang="es-ES" dirty="0" err="1"/>
                  <a:t>list</a:t>
                </a:r>
                <a:r>
                  <a:rPr lang="es-ES" dirty="0"/>
                  <a:t> </a:t>
                </a:r>
                <a:r>
                  <a:rPr lang="es-ES" dirty="0" err="1"/>
                  <a:t>item</a:t>
                </a:r>
                <a:endParaRPr lang="es-ES" dirty="0"/>
              </a:p>
            </p:txBody>
          </p:sp>
        </p:grpSp>
        <p:sp>
          <p:nvSpPr>
            <p:cNvPr id="17" name="Flecha: a la derecha 16">
              <a:extLst>
                <a:ext uri="{FF2B5EF4-FFF2-40B4-BE49-F238E27FC236}">
                  <a16:creationId xmlns:a16="http://schemas.microsoft.com/office/drawing/2014/main" id="{C97919F7-BC09-C73F-C856-091F9F8294E1}"/>
                </a:ext>
              </a:extLst>
            </p:cNvPr>
            <p:cNvSpPr/>
            <p:nvPr/>
          </p:nvSpPr>
          <p:spPr>
            <a:xfrm>
              <a:off x="10088602" y="4009472"/>
              <a:ext cx="494676" cy="5021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693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193" y="655015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48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2767" y="1669472"/>
            <a:ext cx="9974785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2800" b="1" dirty="0"/>
              <a:t>Atributo </a:t>
            </a:r>
            <a:r>
              <a:rPr lang="es-ES" sz="2800" b="1" dirty="0" err="1"/>
              <a:t>type</a:t>
            </a:r>
            <a:endParaRPr lang="es-ES" sz="2800" b="1" dirty="0"/>
          </a:p>
          <a:p>
            <a:pPr algn="just"/>
            <a:r>
              <a:rPr lang="es-ES" sz="2400" dirty="0"/>
              <a:t>Podemos cambiar el tipo de numeración: letras o números romanos: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BBCF67-BBA6-913A-50AC-09BCCC1EAB78}"/>
              </a:ext>
            </a:extLst>
          </p:cNvPr>
          <p:cNvSpPr txBox="1"/>
          <p:nvPr/>
        </p:nvSpPr>
        <p:spPr>
          <a:xfrm>
            <a:off x="757528" y="2940167"/>
            <a:ext cx="3232051" cy="378565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C00000"/>
                </a:solidFill>
              </a:rPr>
              <a:t>html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C00000"/>
                </a:solidFill>
              </a:rPr>
              <a:t>body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</a:t>
            </a:r>
            <a:r>
              <a:rPr lang="es-ES" sz="2000" dirty="0">
                <a:solidFill>
                  <a:srgbClr val="0070C0"/>
                </a:solidFill>
              </a:rPr>
              <a:t>&lt;p&gt;</a:t>
            </a:r>
            <a:r>
              <a:rPr lang="es-ES" sz="2000" dirty="0"/>
              <a:t>Tareas de hoy:</a:t>
            </a:r>
          </a:p>
          <a:p>
            <a:r>
              <a:rPr lang="es-ES" sz="2000" b="1" dirty="0">
                <a:solidFill>
                  <a:schemeClr val="accent5"/>
                </a:solidFill>
              </a:rPr>
              <a:t>      </a:t>
            </a:r>
            <a:r>
              <a:rPr lang="es-ES" sz="2000" b="1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0070C0"/>
                </a:solidFill>
              </a:rPr>
              <a:t>ol</a:t>
            </a:r>
            <a:r>
              <a:rPr lang="es-ES" sz="2000" b="1" dirty="0">
                <a:solidFill>
                  <a:srgbClr val="0070C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type</a:t>
            </a:r>
            <a:r>
              <a:rPr lang="es-ES" sz="2000" b="1" dirty="0">
                <a:solidFill>
                  <a:srgbClr val="0070C0"/>
                </a:solidFill>
                <a:highlight>
                  <a:srgbClr val="FFFF00"/>
                </a:highlight>
              </a:rPr>
              <a:t>=</a:t>
            </a:r>
            <a:r>
              <a:rPr lang="es-ES" sz="2000" b="1" dirty="0">
                <a:highlight>
                  <a:srgbClr val="FFFF00"/>
                </a:highlight>
              </a:rPr>
              <a:t>'a'</a:t>
            </a:r>
            <a:r>
              <a:rPr lang="es-ES" sz="2000" b="1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Comprar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Limpiar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Ducharme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/>
              <a:t>         </a:t>
            </a:r>
            <a:r>
              <a:rPr lang="es-ES" sz="2000" dirty="0">
                <a:solidFill>
                  <a:srgbClr val="0070C0"/>
                </a:solidFill>
              </a:rPr>
              <a:t>&lt;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dirty="0"/>
              <a:t>Salir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li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  <a:r>
              <a:rPr lang="es-ES" sz="2000" b="1" dirty="0"/>
              <a:t>               </a:t>
            </a:r>
            <a:r>
              <a:rPr lang="es-ES" sz="2000" b="1" dirty="0">
                <a:solidFill>
                  <a:schemeClr val="bg1"/>
                </a:solidFill>
              </a:rPr>
              <a:t>…</a:t>
            </a:r>
            <a:r>
              <a:rPr lang="es-ES" sz="2000" b="1" dirty="0"/>
              <a:t>    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ol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b="1" dirty="0">
                <a:solidFill>
                  <a:srgbClr val="0070C0"/>
                </a:solidFill>
              </a:rPr>
              <a:t>    </a:t>
            </a:r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>
                <a:solidFill>
                  <a:srgbClr val="C00000"/>
                </a:solidFill>
              </a:rPr>
              <a:t>p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body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  <a:p>
            <a:r>
              <a:rPr lang="es-ES" sz="2000" dirty="0">
                <a:solidFill>
                  <a:srgbClr val="0070C0"/>
                </a:solidFill>
              </a:rPr>
              <a:t>&lt;/</a:t>
            </a:r>
            <a:r>
              <a:rPr lang="es-ES" sz="2000" dirty="0" err="1">
                <a:solidFill>
                  <a:srgbClr val="C00000"/>
                </a:solidFill>
              </a:rPr>
              <a:t>html</a:t>
            </a:r>
            <a:r>
              <a:rPr lang="es-ES" sz="20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C97919F7-BC09-C73F-C856-091F9F8294E1}"/>
              </a:ext>
            </a:extLst>
          </p:cNvPr>
          <p:cNvSpPr/>
          <p:nvPr/>
        </p:nvSpPr>
        <p:spPr>
          <a:xfrm>
            <a:off x="3742241" y="4330823"/>
            <a:ext cx="494676" cy="502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07A1389-BBC4-FB3E-183C-AA9F8BA24D7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DA1368-4EF3-A5E8-303C-1563BE36C2D1}"/>
              </a:ext>
            </a:extLst>
          </p:cNvPr>
          <p:cNvSpPr txBox="1"/>
          <p:nvPr/>
        </p:nvSpPr>
        <p:spPr>
          <a:xfrm>
            <a:off x="4413666" y="3571339"/>
            <a:ext cx="1974850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Tareas de hoy:</a:t>
            </a:r>
          </a:p>
          <a:p>
            <a:pPr algn="l"/>
            <a:endParaRPr lang="es-E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80000" algn="l">
              <a:buFont typeface="+mj-lt"/>
              <a:buAutoNum type="alphaL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Comprar</a:t>
            </a:r>
          </a:p>
          <a:p>
            <a:pPr marL="180000" algn="l">
              <a:buFont typeface="+mj-lt"/>
              <a:buAutoNum type="alphaL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Limpiar</a:t>
            </a:r>
          </a:p>
          <a:p>
            <a:pPr marL="180000" algn="l">
              <a:buFont typeface="+mj-lt"/>
              <a:buAutoNum type="alphaL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Ducharme</a:t>
            </a:r>
          </a:p>
          <a:p>
            <a:pPr marL="180000" algn="l">
              <a:buFont typeface="+mj-lt"/>
              <a:buAutoNum type="alphaL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Salir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366903-4C4D-431D-8E22-D3068969ECD2}"/>
              </a:ext>
            </a:extLst>
          </p:cNvPr>
          <p:cNvSpPr txBox="1"/>
          <p:nvPr/>
        </p:nvSpPr>
        <p:spPr>
          <a:xfrm>
            <a:off x="4413667" y="3107165"/>
            <a:ext cx="197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type</a:t>
            </a:r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highlight>
                  <a:srgbClr val="FFFF00"/>
                </a:highlight>
              </a:rPr>
              <a:t>'a'</a:t>
            </a:r>
            <a:endParaRPr lang="es-ES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0D905A1-B3C7-6604-A91D-1FCD25884BA1}"/>
              </a:ext>
            </a:extLst>
          </p:cNvPr>
          <p:cNvGrpSpPr/>
          <p:nvPr/>
        </p:nvGrpSpPr>
        <p:grpSpPr>
          <a:xfrm>
            <a:off x="6565265" y="3092024"/>
            <a:ext cx="1974851" cy="2403166"/>
            <a:chOff x="6565265" y="3092024"/>
            <a:chExt cx="1974851" cy="2403166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FAFC587-6456-77D5-BCA1-FAB167D353CB}"/>
                </a:ext>
              </a:extLst>
            </p:cNvPr>
            <p:cNvSpPr txBox="1"/>
            <p:nvPr/>
          </p:nvSpPr>
          <p:spPr>
            <a:xfrm>
              <a:off x="6565265" y="3556198"/>
              <a:ext cx="1974850" cy="193899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Tareas de hoy:</a:t>
              </a:r>
            </a:p>
            <a:p>
              <a:pPr algn="l"/>
              <a:endPara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  <a:p>
              <a:pPr marL="637200" indent="-457200" algn="l">
                <a:buFont typeface="+mj-lt"/>
                <a:buAutoNum type="alpha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Comprar</a:t>
              </a:r>
            </a:p>
            <a:p>
              <a:pPr marL="637200" indent="-457200" algn="l">
                <a:buFont typeface="+mj-lt"/>
                <a:buAutoNum type="alpha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Limpiar</a:t>
              </a:r>
            </a:p>
            <a:p>
              <a:pPr marL="637200" indent="-457200" algn="l">
                <a:buFont typeface="+mj-lt"/>
                <a:buAutoNum type="alpha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Ducharme</a:t>
              </a:r>
            </a:p>
            <a:p>
              <a:pPr marL="637200" indent="-457200" algn="l">
                <a:buFont typeface="+mj-lt"/>
                <a:buAutoNum type="alpha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Salir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50FED6C-8D96-4D49-A1A8-CA788C622DBD}"/>
                </a:ext>
              </a:extLst>
            </p:cNvPr>
            <p:cNvSpPr txBox="1"/>
            <p:nvPr/>
          </p:nvSpPr>
          <p:spPr>
            <a:xfrm>
              <a:off x="6565266" y="3092024"/>
              <a:ext cx="1974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800" b="1" dirty="0" err="1">
                  <a:solidFill>
                    <a:srgbClr val="FF0000"/>
                  </a:solidFill>
                  <a:highlight>
                    <a:srgbClr val="FFFF00"/>
                  </a:highlight>
                </a:rPr>
                <a:t>type</a:t>
              </a:r>
              <a:r>
                <a:rPr lang="es-ES" sz="1800" b="1" dirty="0">
                  <a:solidFill>
                    <a:srgbClr val="0070C0"/>
                  </a:solidFill>
                  <a:highlight>
                    <a:srgbClr val="FFFF00"/>
                  </a:highlight>
                </a:rPr>
                <a:t>=</a:t>
              </a:r>
              <a:r>
                <a:rPr lang="es-ES" b="1" dirty="0">
                  <a:highlight>
                    <a:srgbClr val="FFFF00"/>
                  </a:highlight>
                </a:rPr>
                <a:t>'</a:t>
              </a:r>
              <a:r>
                <a:rPr lang="es-ES" sz="1800" b="1" dirty="0">
                  <a:highlight>
                    <a:srgbClr val="FFFF00"/>
                  </a:highlight>
                </a:rPr>
                <a:t>A'</a:t>
              </a:r>
              <a:endParaRPr lang="es-ES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561EB49-A1A0-95B7-E9C9-EE8E0916DCA2}"/>
              </a:ext>
            </a:extLst>
          </p:cNvPr>
          <p:cNvGrpSpPr/>
          <p:nvPr/>
        </p:nvGrpSpPr>
        <p:grpSpPr>
          <a:xfrm>
            <a:off x="8716864" y="3092024"/>
            <a:ext cx="1974851" cy="2403166"/>
            <a:chOff x="8716864" y="3092024"/>
            <a:chExt cx="1974851" cy="2403166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B94A4D9-48BD-F226-5D5D-E103886FFC74}"/>
                </a:ext>
              </a:extLst>
            </p:cNvPr>
            <p:cNvSpPr txBox="1"/>
            <p:nvPr/>
          </p:nvSpPr>
          <p:spPr>
            <a:xfrm>
              <a:off x="8716864" y="3556198"/>
              <a:ext cx="1974850" cy="193899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Tareas de hoy:</a:t>
              </a:r>
            </a:p>
            <a:p>
              <a:pPr algn="l"/>
              <a:endPara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  <a:p>
              <a:pPr marL="694350" indent="-514350" algn="l">
                <a:buFont typeface="+mj-lt"/>
                <a:buAutoNum type="roman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Comprar</a:t>
              </a:r>
            </a:p>
            <a:p>
              <a:pPr marL="694350" indent="-514350" algn="l">
                <a:buFont typeface="+mj-lt"/>
                <a:buAutoNum type="roman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Limpiar</a:t>
              </a:r>
            </a:p>
            <a:p>
              <a:pPr marL="694350" indent="-514350" algn="l">
                <a:buFont typeface="+mj-lt"/>
                <a:buAutoNum type="roman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Ducharme</a:t>
              </a:r>
            </a:p>
            <a:p>
              <a:pPr marL="694350" indent="-514350" algn="l">
                <a:buFont typeface="+mj-lt"/>
                <a:buAutoNum type="romanU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Salir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1C0D78-F8FC-DB7A-4382-43FC81C4D290}"/>
                </a:ext>
              </a:extLst>
            </p:cNvPr>
            <p:cNvSpPr txBox="1"/>
            <p:nvPr/>
          </p:nvSpPr>
          <p:spPr>
            <a:xfrm>
              <a:off x="8716865" y="3092024"/>
              <a:ext cx="1974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800" b="1" dirty="0" err="1">
                  <a:solidFill>
                    <a:srgbClr val="FF0000"/>
                  </a:solidFill>
                  <a:highlight>
                    <a:srgbClr val="FFFF00"/>
                  </a:highlight>
                </a:rPr>
                <a:t>type</a:t>
              </a:r>
              <a:r>
                <a:rPr lang="es-ES" sz="1800" b="1" dirty="0">
                  <a:solidFill>
                    <a:srgbClr val="0070C0"/>
                  </a:solidFill>
                  <a:highlight>
                    <a:srgbClr val="FFFF00"/>
                  </a:highlight>
                </a:rPr>
                <a:t>=</a:t>
              </a:r>
              <a:r>
                <a:rPr lang="es-ES" sz="1800" b="1" dirty="0">
                  <a:highlight>
                    <a:srgbClr val="FFFF00"/>
                  </a:highlight>
                </a:rPr>
                <a:t>'I'</a:t>
              </a:r>
              <a:endParaRPr lang="es-ES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86DA22-09E1-9F3A-5064-8CC5F5BA328A}"/>
              </a:ext>
            </a:extLst>
          </p:cNvPr>
          <p:cNvGrpSpPr/>
          <p:nvPr/>
        </p:nvGrpSpPr>
        <p:grpSpPr>
          <a:xfrm>
            <a:off x="10826344" y="3086845"/>
            <a:ext cx="1974851" cy="2403166"/>
            <a:chOff x="10826344" y="3086845"/>
            <a:chExt cx="1974851" cy="2403166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5814533-1EFD-BFC2-AC60-6CA0302AFBBD}"/>
                </a:ext>
              </a:extLst>
            </p:cNvPr>
            <p:cNvSpPr txBox="1"/>
            <p:nvPr/>
          </p:nvSpPr>
          <p:spPr>
            <a:xfrm>
              <a:off x="10826344" y="3551019"/>
              <a:ext cx="1974850" cy="193899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Tareas de hoy:</a:t>
              </a:r>
            </a:p>
            <a:p>
              <a:pPr algn="l"/>
              <a:endParaRPr lang="es-E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  <a:p>
              <a:pPr marL="694350" indent="-514350" algn="l">
                <a:buFont typeface="+mj-lt"/>
                <a:buAutoNum type="romanL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Comprar</a:t>
              </a:r>
            </a:p>
            <a:p>
              <a:pPr marL="694350" indent="-514350" algn="l">
                <a:buFont typeface="+mj-lt"/>
                <a:buAutoNum type="romanL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Limpiar</a:t>
              </a:r>
            </a:p>
            <a:p>
              <a:pPr marL="694350" indent="-514350" algn="l">
                <a:buFont typeface="+mj-lt"/>
                <a:buAutoNum type="romanL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Ducharme</a:t>
              </a:r>
            </a:p>
            <a:p>
              <a:pPr marL="694350" indent="-514350" algn="l">
                <a:buFont typeface="+mj-lt"/>
                <a:buAutoNum type="romanLcPeriod"/>
              </a:pPr>
              <a:r>
                <a:rPr lang="es-ES" sz="20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Salir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A5CB0EE-47E2-60D6-F546-45269153ECDD}"/>
                </a:ext>
              </a:extLst>
            </p:cNvPr>
            <p:cNvSpPr txBox="1"/>
            <p:nvPr/>
          </p:nvSpPr>
          <p:spPr>
            <a:xfrm>
              <a:off x="10826345" y="3086845"/>
              <a:ext cx="1974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800" b="1" dirty="0" err="1">
                  <a:solidFill>
                    <a:srgbClr val="FF0000"/>
                  </a:solidFill>
                  <a:highlight>
                    <a:srgbClr val="FFFF00"/>
                  </a:highlight>
                </a:rPr>
                <a:t>type</a:t>
              </a:r>
              <a:r>
                <a:rPr lang="es-ES" sz="1800" b="1" dirty="0">
                  <a:solidFill>
                    <a:srgbClr val="0070C0"/>
                  </a:solidFill>
                  <a:highlight>
                    <a:srgbClr val="FFFF00"/>
                  </a:highlight>
                </a:rPr>
                <a:t>=</a:t>
              </a:r>
              <a:r>
                <a:rPr lang="es-ES" sz="1800" b="1" dirty="0">
                  <a:highlight>
                    <a:srgbClr val="FFFF00"/>
                  </a:highlight>
                </a:rPr>
                <a:t>'i'</a:t>
              </a:r>
              <a:endParaRPr lang="es-ES" dirty="0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D735343B-A7C3-76D6-2521-C654DED74C8F}"/>
              </a:ext>
            </a:extLst>
          </p:cNvPr>
          <p:cNvSpPr txBox="1"/>
          <p:nvPr/>
        </p:nvSpPr>
        <p:spPr>
          <a:xfrm>
            <a:off x="11267826" y="162504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Listas</a:t>
            </a:r>
          </a:p>
        </p:txBody>
      </p:sp>
    </p:spTree>
    <p:extLst>
      <p:ext uri="{BB962C8B-B14F-4D97-AF65-F5344CB8AC3E}">
        <p14:creationId xmlns:p14="http://schemas.microsoft.com/office/powerpoint/2010/main" val="324385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9052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49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59D6A21-2381-6F01-8EB0-097B5CC81FC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Tablas</a:t>
            </a:r>
            <a:endParaRPr lang="es-ES" u="sng" dirty="0">
              <a:solidFill>
                <a:schemeClr val="tx1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1DA7DAB-DA40-9767-66DB-68159C871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04107"/>
              </p:ext>
            </p:extLst>
          </p:nvPr>
        </p:nvGraphicFramePr>
        <p:xfrm>
          <a:off x="4194556" y="3307947"/>
          <a:ext cx="8099658" cy="1181481"/>
        </p:xfrm>
        <a:graphic>
          <a:graphicData uri="http://schemas.openxmlformats.org/drawingml/2006/table">
            <a:tbl>
              <a:tblPr/>
              <a:tblGrid>
                <a:gridCol w="2821191">
                  <a:extLst>
                    <a:ext uri="{9D8B030D-6E8A-4147-A177-3AD203B41FA5}">
                      <a16:colId xmlns:a16="http://schemas.microsoft.com/office/drawing/2014/main" val="3230393044"/>
                    </a:ext>
                  </a:extLst>
                </a:gridCol>
                <a:gridCol w="2655197">
                  <a:extLst>
                    <a:ext uri="{9D8B030D-6E8A-4147-A177-3AD203B41FA5}">
                      <a16:colId xmlns:a16="http://schemas.microsoft.com/office/drawing/2014/main" val="2274323645"/>
                    </a:ext>
                  </a:extLst>
                </a:gridCol>
                <a:gridCol w="2623270">
                  <a:extLst>
                    <a:ext uri="{9D8B030D-6E8A-4147-A177-3AD203B41FA5}">
                      <a16:colId xmlns:a16="http://schemas.microsoft.com/office/drawing/2014/main" val="25815528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effectLst/>
                        </a:rPr>
                        <a:t>Nombre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effectLst/>
                        </a:rPr>
                        <a:t>Apellidos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effectLst/>
                        </a:rPr>
                        <a:t>Edad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006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      Jill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      Smith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      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006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      Eve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      Jackson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      94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046947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3B6B85A-9261-FA30-A6B9-D93B1242587D}"/>
              </a:ext>
            </a:extLst>
          </p:cNvPr>
          <p:cNvSpPr txBox="1"/>
          <p:nvPr/>
        </p:nvSpPr>
        <p:spPr>
          <a:xfrm>
            <a:off x="563357" y="1463824"/>
            <a:ext cx="5016748" cy="574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>
                <a:solidFill>
                  <a:srgbClr val="C00000"/>
                </a:solidFill>
              </a:rPr>
              <a:t>table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FF0000"/>
                </a:solidFill>
              </a:rPr>
              <a:t>border</a:t>
            </a:r>
            <a:r>
              <a:rPr lang="es-ES" sz="2400" dirty="0"/>
              <a:t>=</a:t>
            </a:r>
            <a:r>
              <a:rPr lang="es-ES" sz="2400" dirty="0">
                <a:solidFill>
                  <a:srgbClr val="0070C0"/>
                </a:solidFill>
              </a:rPr>
              <a:t>1&gt;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  &lt;</a:t>
            </a:r>
            <a:r>
              <a:rPr lang="es-ES" sz="2400" dirty="0" err="1">
                <a:solidFill>
                  <a:srgbClr val="C00000"/>
                </a:solidFill>
              </a:rPr>
              <a:t>caption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Empleados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caption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th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Nombre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th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th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Apellidos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th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th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Edad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th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Jill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Smith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50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Eve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Jackson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94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>
                <a:solidFill>
                  <a:srgbClr val="C00000"/>
                </a:solidFill>
              </a:rPr>
              <a:t>table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CA6D58-1165-2A04-51C4-3C0A42540B22}"/>
              </a:ext>
            </a:extLst>
          </p:cNvPr>
          <p:cNvSpPr txBox="1"/>
          <p:nvPr/>
        </p:nvSpPr>
        <p:spPr>
          <a:xfrm>
            <a:off x="7476606" y="2928455"/>
            <a:ext cx="194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Empleados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4800433F-1E28-7226-79DD-FDAF0DB97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25307"/>
              </p:ext>
            </p:extLst>
          </p:nvPr>
        </p:nvGraphicFramePr>
        <p:xfrm>
          <a:off x="5425440" y="5597594"/>
          <a:ext cx="7122160" cy="1181481"/>
        </p:xfrm>
        <a:graphic>
          <a:graphicData uri="http://schemas.openxmlformats.org/drawingml/2006/table">
            <a:tbl>
              <a:tblPr/>
              <a:tblGrid>
                <a:gridCol w="2204357">
                  <a:extLst>
                    <a:ext uri="{9D8B030D-6E8A-4147-A177-3AD203B41FA5}">
                      <a16:colId xmlns:a16="http://schemas.microsoft.com/office/drawing/2014/main" val="3230393044"/>
                    </a:ext>
                  </a:extLst>
                </a:gridCol>
                <a:gridCol w="2611119">
                  <a:extLst>
                    <a:ext uri="{9D8B030D-6E8A-4147-A177-3AD203B41FA5}">
                      <a16:colId xmlns:a16="http://schemas.microsoft.com/office/drawing/2014/main" val="2274323645"/>
                    </a:ext>
                  </a:extLst>
                </a:gridCol>
                <a:gridCol w="2306684">
                  <a:extLst>
                    <a:ext uri="{9D8B030D-6E8A-4147-A177-3AD203B41FA5}">
                      <a16:colId xmlns:a16="http://schemas.microsoft.com/office/drawing/2014/main" val="25815528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effectLst/>
                        </a:rPr>
                        <a:t>Nombre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effectLst/>
                        </a:rPr>
                        <a:t>Apellidos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effectLst/>
                        </a:rPr>
                        <a:t>Edad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006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Jill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Smith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006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Eve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Jackson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94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046947"/>
                  </a:ext>
                </a:extLst>
              </a:tr>
            </a:tbl>
          </a:graphicData>
        </a:graphic>
      </p:graphicFrame>
      <p:grpSp>
        <p:nvGrpSpPr>
          <p:cNvPr id="53" name="Grupo 52">
            <a:extLst>
              <a:ext uri="{FF2B5EF4-FFF2-40B4-BE49-F238E27FC236}">
                <a16:creationId xmlns:a16="http://schemas.microsoft.com/office/drawing/2014/main" id="{34A96B22-8747-4986-E867-60D30708B336}"/>
              </a:ext>
            </a:extLst>
          </p:cNvPr>
          <p:cNvGrpSpPr/>
          <p:nvPr/>
        </p:nvGrpSpPr>
        <p:grpSpPr>
          <a:xfrm>
            <a:off x="4874794" y="4511405"/>
            <a:ext cx="1895393" cy="622776"/>
            <a:chOff x="4874794" y="4511405"/>
            <a:chExt cx="1895393" cy="622776"/>
          </a:xfrm>
        </p:grpSpPr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4982EB38-D49D-7658-07C8-A145AA1733B9}"/>
                </a:ext>
              </a:extLst>
            </p:cNvPr>
            <p:cNvSpPr txBox="1"/>
            <p:nvPr/>
          </p:nvSpPr>
          <p:spPr>
            <a:xfrm>
              <a:off x="4874794" y="4780238"/>
              <a:ext cx="1895393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000" dirty="0" err="1">
                  <a:solidFill>
                    <a:srgbClr val="FF0000"/>
                  </a:solidFill>
                </a:rPr>
                <a:t>border</a:t>
              </a:r>
              <a:r>
                <a:rPr lang="es-ES" sz="2000" dirty="0"/>
                <a:t>=</a:t>
              </a:r>
              <a:r>
                <a:rPr lang="es-ES" sz="2000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B64EDD5C-BAB5-BE74-F953-8E16A9E41F9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17798" y="4511405"/>
              <a:ext cx="0" cy="29701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00D003A-9715-BD24-2D03-98CBB45389DF}"/>
              </a:ext>
            </a:extLst>
          </p:cNvPr>
          <p:cNvGrpSpPr/>
          <p:nvPr/>
        </p:nvGrpSpPr>
        <p:grpSpPr>
          <a:xfrm>
            <a:off x="7707240" y="2452037"/>
            <a:ext cx="1479291" cy="2569702"/>
            <a:chOff x="7707240" y="2452037"/>
            <a:chExt cx="1479291" cy="2569702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01C1C238-FCDB-DD2D-6CA7-8F04F64C92FB}"/>
                </a:ext>
              </a:extLst>
            </p:cNvPr>
            <p:cNvSpPr txBox="1"/>
            <p:nvPr/>
          </p:nvSpPr>
          <p:spPr>
            <a:xfrm>
              <a:off x="7773621" y="2452037"/>
              <a:ext cx="1256749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</a:t>
              </a:r>
              <a:r>
                <a:rPr lang="es-ES" sz="2400" dirty="0">
                  <a:solidFill>
                    <a:srgbClr val="C00000"/>
                  </a:solidFill>
                </a:rPr>
                <a:t>table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034A7D90-759A-32AA-FF00-48750CAD7939}"/>
                </a:ext>
              </a:extLst>
            </p:cNvPr>
            <p:cNvSpPr txBox="1"/>
            <p:nvPr/>
          </p:nvSpPr>
          <p:spPr>
            <a:xfrm>
              <a:off x="7707240" y="4615474"/>
              <a:ext cx="1479291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&lt;/</a:t>
              </a:r>
              <a:r>
                <a:rPr lang="es-ES" sz="2400" dirty="0">
                  <a:solidFill>
                    <a:srgbClr val="C00000"/>
                  </a:solidFill>
                </a:rPr>
                <a:t>table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DFDA4EA7-A70E-BC19-5F63-0D4D3E81D2BF}"/>
              </a:ext>
            </a:extLst>
          </p:cNvPr>
          <p:cNvGrpSpPr/>
          <p:nvPr/>
        </p:nvGrpSpPr>
        <p:grpSpPr>
          <a:xfrm>
            <a:off x="6005006" y="2905078"/>
            <a:ext cx="4959904" cy="429228"/>
            <a:chOff x="6005006" y="2905078"/>
            <a:chExt cx="4959904" cy="429228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FC882EC-765B-FE81-C465-DAB18F843662}"/>
                </a:ext>
              </a:extLst>
            </p:cNvPr>
            <p:cNvSpPr txBox="1"/>
            <p:nvPr/>
          </p:nvSpPr>
          <p:spPr>
            <a:xfrm>
              <a:off x="6005006" y="2928041"/>
              <a:ext cx="171969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</a:t>
              </a:r>
              <a:r>
                <a:rPr lang="es-ES" sz="2400" dirty="0" err="1">
                  <a:solidFill>
                    <a:srgbClr val="C00000"/>
                  </a:solidFill>
                </a:rPr>
                <a:t>caption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6CFF096-9941-5A29-B4E1-2B2EE9B79547}"/>
                </a:ext>
              </a:extLst>
            </p:cNvPr>
            <p:cNvSpPr txBox="1"/>
            <p:nvPr/>
          </p:nvSpPr>
          <p:spPr>
            <a:xfrm>
              <a:off x="9245220" y="2905078"/>
              <a:ext cx="171969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&lt;/</a:t>
              </a:r>
              <a:r>
                <a:rPr lang="es-ES" sz="2400" dirty="0" err="1">
                  <a:solidFill>
                    <a:srgbClr val="C00000"/>
                  </a:solidFill>
                </a:rPr>
                <a:t>caption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244AB8E-9D0D-201B-3580-FE287C0A0546}"/>
              </a:ext>
            </a:extLst>
          </p:cNvPr>
          <p:cNvGrpSpPr/>
          <p:nvPr/>
        </p:nvGrpSpPr>
        <p:grpSpPr>
          <a:xfrm>
            <a:off x="3353708" y="3309015"/>
            <a:ext cx="9799582" cy="1204157"/>
            <a:chOff x="3353708" y="3309015"/>
            <a:chExt cx="9799582" cy="1204157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C74C49C-AA5A-CB55-14EF-19DEE72D2DE8}"/>
                </a:ext>
              </a:extLst>
            </p:cNvPr>
            <p:cNvSpPr txBox="1"/>
            <p:nvPr/>
          </p:nvSpPr>
          <p:spPr>
            <a:xfrm>
              <a:off x="3353708" y="3309015"/>
              <a:ext cx="94223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</a:t>
              </a:r>
              <a:r>
                <a:rPr lang="es-ES" sz="2400" dirty="0" err="1">
                  <a:solidFill>
                    <a:srgbClr val="C00000"/>
                  </a:solidFill>
                </a:rPr>
                <a:t>tr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A3988D2-F129-922A-B3C5-6FE6F7B84984}"/>
                </a:ext>
              </a:extLst>
            </p:cNvPr>
            <p:cNvSpPr txBox="1"/>
            <p:nvPr/>
          </p:nvSpPr>
          <p:spPr>
            <a:xfrm>
              <a:off x="3354814" y="3704391"/>
              <a:ext cx="94223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</a:t>
              </a:r>
              <a:r>
                <a:rPr lang="es-ES" sz="2400" dirty="0" err="1">
                  <a:solidFill>
                    <a:srgbClr val="C00000"/>
                  </a:solidFill>
                </a:rPr>
                <a:t>tr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E8448CBA-2D38-4261-656E-A733658DCEA3}"/>
                </a:ext>
              </a:extLst>
            </p:cNvPr>
            <p:cNvSpPr txBox="1"/>
            <p:nvPr/>
          </p:nvSpPr>
          <p:spPr>
            <a:xfrm>
              <a:off x="3353708" y="4106907"/>
              <a:ext cx="94223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</a:t>
              </a:r>
              <a:r>
                <a:rPr lang="es-ES" sz="2400" dirty="0" err="1">
                  <a:solidFill>
                    <a:srgbClr val="C00000"/>
                  </a:solidFill>
                </a:rPr>
                <a:t>tr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E97F5E-F479-7238-2F87-AA3849749E43}"/>
                </a:ext>
              </a:extLst>
            </p:cNvPr>
            <p:cNvSpPr txBox="1"/>
            <p:nvPr/>
          </p:nvSpPr>
          <p:spPr>
            <a:xfrm>
              <a:off x="12209954" y="3309015"/>
              <a:ext cx="94223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&lt;/</a:t>
              </a:r>
              <a:r>
                <a:rPr lang="es-ES" sz="2400" dirty="0" err="1">
                  <a:solidFill>
                    <a:srgbClr val="C00000"/>
                  </a:solidFill>
                </a:rPr>
                <a:t>tr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BBD33845-D6B0-4008-0A5A-153B75650DC8}"/>
                </a:ext>
              </a:extLst>
            </p:cNvPr>
            <p:cNvSpPr txBox="1"/>
            <p:nvPr/>
          </p:nvSpPr>
          <p:spPr>
            <a:xfrm>
              <a:off x="12211060" y="3704391"/>
              <a:ext cx="94223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&lt;/</a:t>
              </a:r>
              <a:r>
                <a:rPr lang="es-ES" sz="2400" dirty="0" err="1">
                  <a:solidFill>
                    <a:srgbClr val="C00000"/>
                  </a:solidFill>
                </a:rPr>
                <a:t>tr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CDC4CD01-409D-9A18-E99D-9EAA03E0F32A}"/>
                </a:ext>
              </a:extLst>
            </p:cNvPr>
            <p:cNvSpPr txBox="1"/>
            <p:nvPr/>
          </p:nvSpPr>
          <p:spPr>
            <a:xfrm>
              <a:off x="12209954" y="4106907"/>
              <a:ext cx="942230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400" dirty="0">
                  <a:solidFill>
                    <a:srgbClr val="0070C0"/>
                  </a:solidFill>
                </a:rPr>
                <a:t>&lt;/</a:t>
              </a:r>
              <a:r>
                <a:rPr lang="es-ES" sz="2400" dirty="0" err="1">
                  <a:solidFill>
                    <a:srgbClr val="C00000"/>
                  </a:solidFill>
                </a:rPr>
                <a:t>tr</a:t>
              </a:r>
              <a:r>
                <a:rPr lang="es-ES" sz="24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EF57351D-6973-3AB5-278F-A9E6545555AF}"/>
              </a:ext>
            </a:extLst>
          </p:cNvPr>
          <p:cNvGrpSpPr/>
          <p:nvPr/>
        </p:nvGrpSpPr>
        <p:grpSpPr>
          <a:xfrm>
            <a:off x="4075365" y="3328635"/>
            <a:ext cx="8371579" cy="367024"/>
            <a:chOff x="4075365" y="3328635"/>
            <a:chExt cx="8371579" cy="367024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ADBE8506-6040-895A-D2E1-07C3C85A9B71}"/>
                </a:ext>
              </a:extLst>
            </p:cNvPr>
            <p:cNvSpPr txBox="1"/>
            <p:nvPr/>
          </p:nvSpPr>
          <p:spPr>
            <a:xfrm>
              <a:off x="6211673" y="3328635"/>
              <a:ext cx="866048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th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91761D40-E38E-DC1F-92AF-EC1682B37911}"/>
                </a:ext>
              </a:extLst>
            </p:cNvPr>
            <p:cNvSpPr txBox="1"/>
            <p:nvPr/>
          </p:nvSpPr>
          <p:spPr>
            <a:xfrm>
              <a:off x="11410624" y="3328635"/>
              <a:ext cx="1036320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th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C544FCBE-D3AF-C4D7-3ACE-E1F24629AABC}"/>
                </a:ext>
              </a:extLst>
            </p:cNvPr>
            <p:cNvSpPr txBox="1"/>
            <p:nvPr/>
          </p:nvSpPr>
          <p:spPr>
            <a:xfrm>
              <a:off x="4075365" y="3328635"/>
              <a:ext cx="866048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th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E2ACBA6-9B14-026B-11EA-D09B1EB87D01}"/>
                </a:ext>
              </a:extLst>
            </p:cNvPr>
            <p:cNvSpPr txBox="1"/>
            <p:nvPr/>
          </p:nvSpPr>
          <p:spPr>
            <a:xfrm>
              <a:off x="9545443" y="3328635"/>
              <a:ext cx="866048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th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8A48AFC-0EF7-2938-FA8C-E4DD563FAFC5}"/>
                </a:ext>
              </a:extLst>
            </p:cNvPr>
            <p:cNvSpPr txBox="1"/>
            <p:nvPr/>
          </p:nvSpPr>
          <p:spPr>
            <a:xfrm>
              <a:off x="6924086" y="3328635"/>
              <a:ext cx="866048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th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B781A5FF-8729-6A38-74CB-719B81BDDADF}"/>
                </a:ext>
              </a:extLst>
            </p:cNvPr>
            <p:cNvSpPr txBox="1"/>
            <p:nvPr/>
          </p:nvSpPr>
          <p:spPr>
            <a:xfrm>
              <a:off x="8871467" y="3328635"/>
              <a:ext cx="866048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th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936425-A520-7495-63B7-80B7E3D367E5}"/>
              </a:ext>
            </a:extLst>
          </p:cNvPr>
          <p:cNvGrpSpPr/>
          <p:nvPr/>
        </p:nvGrpSpPr>
        <p:grpSpPr>
          <a:xfrm>
            <a:off x="3978318" y="3717471"/>
            <a:ext cx="8456149" cy="795701"/>
            <a:chOff x="3978318" y="3717471"/>
            <a:chExt cx="8456149" cy="795701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223B3E4A-C7CF-6C99-4638-5E864394B789}"/>
                </a:ext>
              </a:extLst>
            </p:cNvPr>
            <p:cNvSpPr txBox="1"/>
            <p:nvPr/>
          </p:nvSpPr>
          <p:spPr>
            <a:xfrm>
              <a:off x="3978318" y="4146148"/>
              <a:ext cx="1036320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04654E83-320D-53BE-0CD3-77A2B8A53D2C}"/>
                </a:ext>
              </a:extLst>
            </p:cNvPr>
            <p:cNvSpPr txBox="1"/>
            <p:nvPr/>
          </p:nvSpPr>
          <p:spPr>
            <a:xfrm>
              <a:off x="4135994" y="3724011"/>
              <a:ext cx="731864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754200B-CB5F-CFA8-D0C2-2CD1D368F189}"/>
                </a:ext>
              </a:extLst>
            </p:cNvPr>
            <p:cNvSpPr txBox="1"/>
            <p:nvPr/>
          </p:nvSpPr>
          <p:spPr>
            <a:xfrm>
              <a:off x="9469864" y="4146148"/>
              <a:ext cx="1036320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6DBF6C8A-0529-9EFD-2543-2E2A557CF531}"/>
                </a:ext>
              </a:extLst>
            </p:cNvPr>
            <p:cNvSpPr txBox="1"/>
            <p:nvPr/>
          </p:nvSpPr>
          <p:spPr>
            <a:xfrm>
              <a:off x="9469864" y="3724011"/>
              <a:ext cx="1036320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125B9B2-53EE-44D7-6074-37FFB625F028}"/>
                </a:ext>
              </a:extLst>
            </p:cNvPr>
            <p:cNvSpPr txBox="1"/>
            <p:nvPr/>
          </p:nvSpPr>
          <p:spPr>
            <a:xfrm>
              <a:off x="11398147" y="4146148"/>
              <a:ext cx="1036320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2504157-E486-3548-7238-09672C414136}"/>
                </a:ext>
              </a:extLst>
            </p:cNvPr>
            <p:cNvSpPr txBox="1"/>
            <p:nvPr/>
          </p:nvSpPr>
          <p:spPr>
            <a:xfrm>
              <a:off x="11397041" y="3724011"/>
              <a:ext cx="1036320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09F2FE81-897A-D069-1798-1629571F1C18}"/>
                </a:ext>
              </a:extLst>
            </p:cNvPr>
            <p:cNvSpPr txBox="1"/>
            <p:nvPr/>
          </p:nvSpPr>
          <p:spPr>
            <a:xfrm>
              <a:off x="6126537" y="3717471"/>
              <a:ext cx="1036320" cy="380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76EE0B55-BC05-70F1-40AA-0B64C9458C14}"/>
                </a:ext>
              </a:extLst>
            </p:cNvPr>
            <p:cNvSpPr txBox="1"/>
            <p:nvPr/>
          </p:nvSpPr>
          <p:spPr>
            <a:xfrm>
              <a:off x="6143270" y="4133068"/>
              <a:ext cx="1036320" cy="380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61545DEB-78F2-65D3-5563-90703932D739}"/>
                </a:ext>
              </a:extLst>
            </p:cNvPr>
            <p:cNvSpPr txBox="1"/>
            <p:nvPr/>
          </p:nvSpPr>
          <p:spPr>
            <a:xfrm>
              <a:off x="6928147" y="3724011"/>
              <a:ext cx="731864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96BF3AFA-13FE-CB2F-58D3-40303DC555C0}"/>
                </a:ext>
              </a:extLst>
            </p:cNvPr>
            <p:cNvSpPr txBox="1"/>
            <p:nvPr/>
          </p:nvSpPr>
          <p:spPr>
            <a:xfrm>
              <a:off x="8821581" y="3717471"/>
              <a:ext cx="1036320" cy="380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E84C90CC-D943-953D-2D27-DAA3332D2DC5}"/>
                </a:ext>
              </a:extLst>
            </p:cNvPr>
            <p:cNvSpPr txBox="1"/>
            <p:nvPr/>
          </p:nvSpPr>
          <p:spPr>
            <a:xfrm>
              <a:off x="6974353" y="4146148"/>
              <a:ext cx="731864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E90A2F8D-757A-A981-5FB8-3E2D0477905B}"/>
                </a:ext>
              </a:extLst>
            </p:cNvPr>
            <p:cNvSpPr txBox="1"/>
            <p:nvPr/>
          </p:nvSpPr>
          <p:spPr>
            <a:xfrm>
              <a:off x="8867787" y="4133068"/>
              <a:ext cx="1036320" cy="380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100" dirty="0">
                  <a:solidFill>
                    <a:srgbClr val="0070C0"/>
                  </a:solidFill>
                </a:rPr>
                <a:t>&lt;/</a:t>
              </a:r>
              <a:r>
                <a:rPr lang="es-ES" sz="2100" dirty="0" err="1">
                  <a:solidFill>
                    <a:srgbClr val="C00000"/>
                  </a:solidFill>
                </a:rPr>
                <a:t>td</a:t>
              </a:r>
              <a:r>
                <a:rPr lang="es-ES" sz="21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E7B14499-5A24-31EC-4F09-4F249D9486FD}"/>
              </a:ext>
            </a:extLst>
          </p:cNvPr>
          <p:cNvSpPr txBox="1"/>
          <p:nvPr/>
        </p:nvSpPr>
        <p:spPr>
          <a:xfrm>
            <a:off x="11183668" y="162504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Tablas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394A2A4-A099-8EA9-8CB0-58FC6B77537E}"/>
              </a:ext>
            </a:extLst>
          </p:cNvPr>
          <p:cNvGrpSpPr/>
          <p:nvPr/>
        </p:nvGrpSpPr>
        <p:grpSpPr>
          <a:xfrm>
            <a:off x="5810824" y="6779075"/>
            <a:ext cx="1895393" cy="622776"/>
            <a:chOff x="4874794" y="4511405"/>
            <a:chExt cx="1895393" cy="622776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5042A3D6-BEE6-8E48-F177-D25A33D8540A}"/>
                </a:ext>
              </a:extLst>
            </p:cNvPr>
            <p:cNvSpPr txBox="1"/>
            <p:nvPr/>
          </p:nvSpPr>
          <p:spPr>
            <a:xfrm>
              <a:off x="4874794" y="4780238"/>
              <a:ext cx="1895393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ES" sz="2000" dirty="0" err="1">
                  <a:solidFill>
                    <a:srgbClr val="FF0000"/>
                  </a:solidFill>
                </a:rPr>
                <a:t>border</a:t>
              </a:r>
              <a:r>
                <a:rPr lang="es-ES" sz="2000" dirty="0"/>
                <a:t>=</a:t>
              </a:r>
              <a:r>
                <a:rPr lang="es-ES" sz="2000" dirty="0">
                  <a:solidFill>
                    <a:srgbClr val="0070C0"/>
                  </a:solidFill>
                </a:rPr>
                <a:t>0</a:t>
              </a:r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DBF7FD9A-B4AD-927D-10B7-2F75BC4A43A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17798" y="4511405"/>
              <a:ext cx="0" cy="29701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39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/>
              <a:t>5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9698" y="1818377"/>
            <a:ext cx="9943440" cy="5601133"/>
          </a:xfrm>
        </p:spPr>
        <p:txBody>
          <a:bodyPr>
            <a:normAutofit/>
          </a:bodyPr>
          <a:lstStyle/>
          <a:p>
            <a:pPr lvl="0" algn="just"/>
            <a:r>
              <a:rPr lang="es-ES" sz="2400" dirty="0"/>
              <a:t>HTML es un lenguaje de marcado </a:t>
            </a:r>
            <a:r>
              <a:rPr lang="es-ES" sz="2400" b="1" dirty="0"/>
              <a:t>de presentación que posee un conjunto cerrado de etiquetas. </a:t>
            </a:r>
          </a:p>
          <a:p>
            <a:pPr lvl="0" algn="just"/>
            <a:r>
              <a:rPr lang="es-ES" sz="2400" dirty="0"/>
              <a:t>Las etiquetas de HTML, por tanto, </a:t>
            </a:r>
            <a:r>
              <a:rPr lang="es-ES" sz="2400" b="1" dirty="0"/>
              <a:t>añaden información al contenido otorgándole una “categoría”</a:t>
            </a:r>
            <a:r>
              <a:rPr lang="es-ES" sz="2400" dirty="0"/>
              <a:t> o “rol” dentro del documento. De esta forma podemos indicar que un texto es un título o subtítulo o un párrafo o un enlace…</a:t>
            </a:r>
          </a:p>
          <a:p>
            <a:pPr lvl="0" algn="just"/>
            <a:r>
              <a:rPr lang="es-ES" sz="2400" dirty="0"/>
              <a:t>En este tema usaremos HTML 5 para crear la estructura y el contenido de una página web, </a:t>
            </a:r>
            <a:r>
              <a:rPr lang="es-ES" sz="2400" b="1" dirty="0">
                <a:solidFill>
                  <a:srgbClr val="E44D26"/>
                </a:solidFill>
              </a:rPr>
              <a:t>sin atender a los aspectos estéticos </a:t>
            </a:r>
            <a:r>
              <a:rPr lang="es-ES" sz="2400" dirty="0"/>
              <a:t>de la misma. En la siguiente unidad estudiaremos CSS y podremos modificar la estética de la web a nuestro gusto.</a:t>
            </a:r>
          </a:p>
          <a:p>
            <a:pPr lvl="0" algn="just"/>
            <a:r>
              <a:rPr lang="es-ES" sz="2400" dirty="0"/>
              <a:t>Echemos un ojo a la estructura básica de un documento HTML 5: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6146" name="Picture 2" descr="HTML - Wikipedia, la enciclopedia libre">
            <a:extLst>
              <a:ext uri="{FF2B5EF4-FFF2-40B4-BE49-F238E27FC236}">
                <a16:creationId xmlns:a16="http://schemas.microsoft.com/office/drawing/2014/main" id="{8E3BDDE5-23D5-4003-BAE9-CDA52179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329" y="2840637"/>
            <a:ext cx="2963173" cy="2963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F1D377C-B1BA-BF6B-A7A8-81DB7222271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2. HTML a vista de pájaro</a:t>
            </a:r>
          </a:p>
        </p:txBody>
      </p:sp>
    </p:spTree>
    <p:extLst>
      <p:ext uri="{BB962C8B-B14F-4D97-AF65-F5344CB8AC3E}">
        <p14:creationId xmlns:p14="http://schemas.microsoft.com/office/powerpoint/2010/main" val="415627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49052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50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5719" y="1466857"/>
            <a:ext cx="10179241" cy="2790183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Para crear tablas en HTML tenemos que usar, al menos, tres etiquetas:</a:t>
            </a:r>
          </a:p>
          <a:p>
            <a:pPr lvl="1" algn="just"/>
            <a:r>
              <a:rPr lang="es-ES" sz="2360" b="1" dirty="0">
                <a:solidFill>
                  <a:schemeClr val="accent5"/>
                </a:solidFill>
              </a:rPr>
              <a:t>&lt;table&gt;…&lt;/table&gt;</a:t>
            </a:r>
            <a:r>
              <a:rPr lang="es-ES" sz="2360" dirty="0"/>
              <a:t> indica que se va a "pintar" una tabla.</a:t>
            </a:r>
          </a:p>
          <a:p>
            <a:pPr lvl="1" algn="just"/>
            <a:r>
              <a:rPr lang="es-ES" sz="2360" b="1" dirty="0">
                <a:solidFill>
                  <a:schemeClr val="accent5"/>
                </a:solidFill>
              </a:rPr>
              <a:t>&lt;</a:t>
            </a:r>
            <a:r>
              <a:rPr lang="es-ES" sz="2360" b="1" dirty="0" err="1">
                <a:solidFill>
                  <a:schemeClr val="accent5"/>
                </a:solidFill>
              </a:rPr>
              <a:t>tr</a:t>
            </a:r>
            <a:r>
              <a:rPr lang="es-ES" sz="2360" b="1" dirty="0">
                <a:solidFill>
                  <a:schemeClr val="accent5"/>
                </a:solidFill>
              </a:rPr>
              <a:t>&gt;…&lt;/</a:t>
            </a:r>
            <a:r>
              <a:rPr lang="es-ES" sz="2360" b="1" dirty="0" err="1">
                <a:solidFill>
                  <a:schemeClr val="accent5"/>
                </a:solidFill>
              </a:rPr>
              <a:t>tr</a:t>
            </a:r>
            <a:r>
              <a:rPr lang="es-ES" sz="2360" b="1" dirty="0">
                <a:solidFill>
                  <a:schemeClr val="accent5"/>
                </a:solidFill>
              </a:rPr>
              <a:t>&gt;</a:t>
            </a:r>
            <a:r>
              <a:rPr lang="es-ES" sz="2360" dirty="0"/>
              <a:t> (table </a:t>
            </a:r>
            <a:r>
              <a:rPr lang="es-ES" sz="2360" dirty="0" err="1"/>
              <a:t>row</a:t>
            </a:r>
            <a:r>
              <a:rPr lang="es-ES" sz="2360" dirty="0"/>
              <a:t>) indica que se va "pintar" una nueva fila</a:t>
            </a:r>
          </a:p>
          <a:p>
            <a:pPr lvl="1" algn="just"/>
            <a:r>
              <a:rPr lang="es-ES" sz="2360" b="1" dirty="0">
                <a:solidFill>
                  <a:schemeClr val="accent5"/>
                </a:solidFill>
              </a:rPr>
              <a:t>&lt;</a:t>
            </a:r>
            <a:r>
              <a:rPr lang="es-ES" sz="2360" b="1" dirty="0" err="1">
                <a:solidFill>
                  <a:schemeClr val="accent5"/>
                </a:solidFill>
              </a:rPr>
              <a:t>td</a:t>
            </a:r>
            <a:r>
              <a:rPr lang="es-ES" sz="2360" b="1" dirty="0">
                <a:solidFill>
                  <a:schemeClr val="accent5"/>
                </a:solidFill>
              </a:rPr>
              <a:t>&gt;…&lt;/</a:t>
            </a:r>
            <a:r>
              <a:rPr lang="es-ES" sz="2360" b="1" dirty="0" err="1">
                <a:solidFill>
                  <a:schemeClr val="accent5"/>
                </a:solidFill>
              </a:rPr>
              <a:t>td</a:t>
            </a:r>
            <a:r>
              <a:rPr lang="es-ES" sz="2360" b="1" dirty="0">
                <a:solidFill>
                  <a:schemeClr val="accent5"/>
                </a:solidFill>
              </a:rPr>
              <a:t>&gt; </a:t>
            </a:r>
            <a:r>
              <a:rPr lang="es-ES" sz="2360" dirty="0"/>
              <a:t>(table data) indica que se va a crear una celda en la columna actual.</a:t>
            </a:r>
          </a:p>
          <a:p>
            <a:pPr lvl="1" algn="just"/>
            <a:endParaRPr lang="es-ES" sz="2360" dirty="0"/>
          </a:p>
          <a:p>
            <a:pPr lvl="1" algn="just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3074" name="Picture 2" descr="Lab Reports and Scientific Writing | Kent State University">
            <a:extLst>
              <a:ext uri="{FF2B5EF4-FFF2-40B4-BE49-F238E27FC236}">
                <a16:creationId xmlns:a16="http://schemas.microsoft.com/office/drawing/2014/main" id="{2E40538A-68F1-5D96-C5E3-AF2DA4B5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281" y="2542169"/>
            <a:ext cx="2390775" cy="2990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59D6A21-2381-6F01-8EB0-097B5CC81FC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Tablas</a:t>
            </a:r>
            <a:endParaRPr lang="es-ES" dirty="0">
              <a:solidFill>
                <a:srgbClr val="C00000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C155139-28F9-E05C-514B-AA0B162E1879}"/>
              </a:ext>
            </a:extLst>
          </p:cNvPr>
          <p:cNvGrpSpPr/>
          <p:nvPr/>
        </p:nvGrpSpPr>
        <p:grpSpPr>
          <a:xfrm>
            <a:off x="295719" y="4384229"/>
            <a:ext cx="12333162" cy="3160228"/>
            <a:chOff x="295718" y="4500881"/>
            <a:chExt cx="12333162" cy="3160228"/>
          </a:xfrm>
        </p:grpSpPr>
        <p:sp>
          <p:nvSpPr>
            <p:cNvPr id="2" name="Marcador de texto 2">
              <a:extLst>
                <a:ext uri="{FF2B5EF4-FFF2-40B4-BE49-F238E27FC236}">
                  <a16:creationId xmlns:a16="http://schemas.microsoft.com/office/drawing/2014/main" id="{46399A50-8DF5-6355-6F40-07446CC6929D}"/>
                </a:ext>
              </a:extLst>
            </p:cNvPr>
            <p:cNvSpPr txBox="1">
              <a:spLocks/>
            </p:cNvSpPr>
            <p:nvPr/>
          </p:nvSpPr>
          <p:spPr>
            <a:xfrm>
              <a:off x="295719" y="5847979"/>
              <a:ext cx="12333161" cy="18131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77979" indent="-377979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984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818954" indent="-314982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764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54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just"/>
              <a:r>
                <a:rPr lang="es-ES" sz="2360" b="1" dirty="0">
                  <a:solidFill>
                    <a:schemeClr val="accent5"/>
                  </a:solidFill>
                </a:rPr>
                <a:t>&lt;</a:t>
              </a:r>
              <a:r>
                <a:rPr lang="es-ES" sz="2360" b="1" dirty="0" err="1">
                  <a:solidFill>
                    <a:schemeClr val="accent5"/>
                  </a:solidFill>
                </a:rPr>
                <a:t>caption</a:t>
              </a:r>
              <a:r>
                <a:rPr lang="es-ES" sz="2360" b="1" dirty="0">
                  <a:solidFill>
                    <a:schemeClr val="accent5"/>
                  </a:solidFill>
                </a:rPr>
                <a:t>&gt;…&lt;/</a:t>
              </a:r>
              <a:r>
                <a:rPr lang="es-ES" sz="2360" b="1" dirty="0" err="1">
                  <a:solidFill>
                    <a:schemeClr val="accent5"/>
                  </a:solidFill>
                </a:rPr>
                <a:t>caption</a:t>
              </a:r>
              <a:r>
                <a:rPr lang="es-ES" sz="2360" b="1" dirty="0">
                  <a:solidFill>
                    <a:schemeClr val="accent5"/>
                  </a:solidFill>
                </a:rPr>
                <a:t>&gt; </a:t>
              </a:r>
              <a:r>
                <a:rPr lang="es-ES" sz="2360" dirty="0"/>
                <a:t>para poner un título a toda la tabla.</a:t>
              </a:r>
            </a:p>
            <a:p>
              <a:pPr lvl="1" algn="just"/>
              <a:r>
                <a:rPr lang="es-ES" sz="2360" b="1" dirty="0">
                  <a:solidFill>
                    <a:schemeClr val="accent5"/>
                  </a:solidFill>
                </a:rPr>
                <a:t>&lt;</a:t>
              </a:r>
              <a:r>
                <a:rPr lang="es-ES" sz="2360" b="1" dirty="0" err="1">
                  <a:solidFill>
                    <a:schemeClr val="accent5"/>
                  </a:solidFill>
                </a:rPr>
                <a:t>colspan</a:t>
              </a:r>
              <a:r>
                <a:rPr lang="es-ES" sz="2360" b="1" dirty="0">
                  <a:solidFill>
                    <a:schemeClr val="accent5"/>
                  </a:solidFill>
                </a:rPr>
                <a:t>…&gt;…&lt;/</a:t>
              </a:r>
              <a:r>
                <a:rPr lang="es-ES" sz="2360" b="1" dirty="0" err="1">
                  <a:solidFill>
                    <a:schemeClr val="accent5"/>
                  </a:solidFill>
                </a:rPr>
                <a:t>colspan</a:t>
              </a:r>
              <a:r>
                <a:rPr lang="es-ES" sz="2360" b="1" dirty="0">
                  <a:solidFill>
                    <a:schemeClr val="accent5"/>
                  </a:solidFill>
                </a:rPr>
                <a:t>…&gt; </a:t>
              </a:r>
              <a:r>
                <a:rPr lang="es-ES" sz="2360" dirty="0"/>
                <a:t>para unir dos celdas de columnas consecutivas.</a:t>
              </a:r>
            </a:p>
            <a:p>
              <a:pPr lvl="1" algn="just"/>
              <a:r>
                <a:rPr lang="es-ES" sz="2360" b="1" dirty="0">
                  <a:solidFill>
                    <a:schemeClr val="accent5"/>
                  </a:solidFill>
                </a:rPr>
                <a:t>&lt;</a:t>
              </a:r>
              <a:r>
                <a:rPr lang="es-ES" sz="2360" b="1" dirty="0" err="1">
                  <a:solidFill>
                    <a:schemeClr val="accent5"/>
                  </a:solidFill>
                </a:rPr>
                <a:t>rowspan</a:t>
              </a:r>
              <a:r>
                <a:rPr lang="es-ES" sz="2360" b="1" dirty="0">
                  <a:solidFill>
                    <a:schemeClr val="accent5"/>
                  </a:solidFill>
                </a:rPr>
                <a:t>…&gt;…&lt;/</a:t>
              </a:r>
              <a:r>
                <a:rPr lang="es-ES" sz="2360" b="1" dirty="0" err="1">
                  <a:solidFill>
                    <a:schemeClr val="accent5"/>
                  </a:solidFill>
                </a:rPr>
                <a:t>rowspan</a:t>
              </a:r>
              <a:r>
                <a:rPr lang="es-ES" sz="2360" b="1" dirty="0">
                  <a:solidFill>
                    <a:schemeClr val="accent5"/>
                  </a:solidFill>
                </a:rPr>
                <a:t>…&gt; </a:t>
              </a:r>
              <a:r>
                <a:rPr lang="es-ES" sz="2360" dirty="0"/>
                <a:t>para unir dos celdas de columnas consecutivas</a:t>
              </a:r>
            </a:p>
            <a:p>
              <a:pPr lvl="1" algn="just"/>
              <a:endParaRPr lang="es-ES" sz="2360" dirty="0"/>
            </a:p>
            <a:p>
              <a:endParaRPr lang="es-ES" sz="2580" dirty="0"/>
            </a:p>
            <a:p>
              <a:endParaRPr lang="es-ES" sz="2800" dirty="0"/>
            </a:p>
            <a:p>
              <a:endParaRPr lang="es-ES" sz="2800" dirty="0"/>
            </a:p>
            <a:p>
              <a:endParaRPr lang="es-ES" sz="2800" dirty="0"/>
            </a:p>
            <a:p>
              <a:endParaRPr lang="es-ES" sz="2800" dirty="0"/>
            </a:p>
            <a:p>
              <a:endParaRPr lang="es-ES" sz="2800" dirty="0"/>
            </a:p>
          </p:txBody>
        </p:sp>
        <p:sp>
          <p:nvSpPr>
            <p:cNvPr id="5" name="Marcador de texto 2">
              <a:extLst>
                <a:ext uri="{FF2B5EF4-FFF2-40B4-BE49-F238E27FC236}">
                  <a16:creationId xmlns:a16="http://schemas.microsoft.com/office/drawing/2014/main" id="{9870AB65-B12E-E6E5-1C82-9BF6CE619510}"/>
                </a:ext>
              </a:extLst>
            </p:cNvPr>
            <p:cNvSpPr txBox="1">
              <a:spLocks/>
            </p:cNvSpPr>
            <p:nvPr/>
          </p:nvSpPr>
          <p:spPr>
            <a:xfrm>
              <a:off x="295718" y="4500881"/>
              <a:ext cx="10179241" cy="29908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77979" indent="-377979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984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818954" indent="-314982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764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54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2580" dirty="0"/>
                <a:t>Opcionalmente, podremos usar:</a:t>
              </a:r>
            </a:p>
            <a:p>
              <a:pPr lvl="1" algn="just"/>
              <a:r>
                <a:rPr lang="es-ES" sz="2360" b="1" dirty="0">
                  <a:solidFill>
                    <a:schemeClr val="accent5"/>
                  </a:solidFill>
                </a:rPr>
                <a:t>&lt;</a:t>
              </a:r>
              <a:r>
                <a:rPr lang="es-ES" sz="2360" b="1" dirty="0" err="1">
                  <a:solidFill>
                    <a:schemeClr val="accent5"/>
                  </a:solidFill>
                </a:rPr>
                <a:t>th</a:t>
              </a:r>
              <a:r>
                <a:rPr lang="es-ES" sz="2360" b="1" dirty="0">
                  <a:solidFill>
                    <a:schemeClr val="accent5"/>
                  </a:solidFill>
                </a:rPr>
                <a:t>&gt;…&lt;/</a:t>
              </a:r>
              <a:r>
                <a:rPr lang="es-ES" sz="2360" b="1" dirty="0" err="1">
                  <a:solidFill>
                    <a:schemeClr val="accent5"/>
                  </a:solidFill>
                </a:rPr>
                <a:t>th</a:t>
              </a:r>
              <a:r>
                <a:rPr lang="es-ES" sz="2360" b="1" dirty="0">
                  <a:solidFill>
                    <a:schemeClr val="accent5"/>
                  </a:solidFill>
                </a:rPr>
                <a:t>&gt; </a:t>
              </a:r>
              <a:r>
                <a:rPr lang="es-ES" sz="2360" dirty="0"/>
                <a:t>(table </a:t>
              </a:r>
              <a:r>
                <a:rPr lang="es-ES" sz="2360" dirty="0" err="1"/>
                <a:t>header</a:t>
              </a:r>
              <a:r>
                <a:rPr lang="es-ES" sz="2360" dirty="0"/>
                <a:t>) Celda cabecera (título de la columna). </a:t>
              </a:r>
              <a:r>
                <a:rPr lang="es-ES" sz="2360" dirty="0" err="1"/>
                <a:t>Nolmalmente</a:t>
              </a:r>
              <a:r>
                <a:rPr lang="es-ES" sz="2360" dirty="0"/>
                <a:t> el texto se mostrará centrado y más.</a:t>
              </a:r>
            </a:p>
            <a:p>
              <a:endParaRPr lang="es-ES" sz="2580" dirty="0"/>
            </a:p>
            <a:p>
              <a:endParaRPr lang="es-ES" sz="2800" dirty="0"/>
            </a:p>
            <a:p>
              <a:endParaRPr lang="es-ES" sz="2800" dirty="0"/>
            </a:p>
            <a:p>
              <a:endParaRPr lang="es-ES" sz="2800" dirty="0"/>
            </a:p>
            <a:p>
              <a:endParaRPr lang="es-ES" sz="2800" dirty="0"/>
            </a:p>
            <a:p>
              <a:endParaRPr lang="es-E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940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8024" y="6800243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51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59D6A21-2381-6F01-8EB0-097B5CC81FC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</a:t>
            </a: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Tablas</a:t>
            </a:r>
            <a:endParaRPr lang="es-ES" dirty="0">
              <a:solidFill>
                <a:srgbClr val="C00000"/>
              </a:solidFill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AF7614B-EE85-0736-273E-C2380D573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37637"/>
              </p:ext>
            </p:extLst>
          </p:nvPr>
        </p:nvGraphicFramePr>
        <p:xfrm>
          <a:off x="9791365" y="1042352"/>
          <a:ext cx="3223213" cy="1181481"/>
        </p:xfrm>
        <a:graphic>
          <a:graphicData uri="http://schemas.openxmlformats.org/drawingml/2006/table">
            <a:tbl>
              <a:tblPr/>
              <a:tblGrid>
                <a:gridCol w="1074315">
                  <a:extLst>
                    <a:ext uri="{9D8B030D-6E8A-4147-A177-3AD203B41FA5}">
                      <a16:colId xmlns:a16="http://schemas.microsoft.com/office/drawing/2014/main" val="2525242593"/>
                    </a:ext>
                  </a:extLst>
                </a:gridCol>
                <a:gridCol w="1074315">
                  <a:extLst>
                    <a:ext uri="{9D8B030D-6E8A-4147-A177-3AD203B41FA5}">
                      <a16:colId xmlns:a16="http://schemas.microsoft.com/office/drawing/2014/main" val="407003138"/>
                    </a:ext>
                  </a:extLst>
                </a:gridCol>
                <a:gridCol w="1074583">
                  <a:extLst>
                    <a:ext uri="{9D8B030D-6E8A-4147-A177-3AD203B41FA5}">
                      <a16:colId xmlns:a16="http://schemas.microsoft.com/office/drawing/2014/main" val="31789504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92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64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741282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7381A98-ECF2-65F0-D93D-E9227FB07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44104"/>
              </p:ext>
            </p:extLst>
          </p:nvPr>
        </p:nvGraphicFramePr>
        <p:xfrm>
          <a:off x="10328611" y="2698733"/>
          <a:ext cx="2148719" cy="1575308"/>
        </p:xfrm>
        <a:graphic>
          <a:graphicData uri="http://schemas.openxmlformats.org/drawingml/2006/table">
            <a:tbl>
              <a:tblPr/>
              <a:tblGrid>
                <a:gridCol w="1074226">
                  <a:extLst>
                    <a:ext uri="{9D8B030D-6E8A-4147-A177-3AD203B41FA5}">
                      <a16:colId xmlns:a16="http://schemas.microsoft.com/office/drawing/2014/main" val="82703075"/>
                    </a:ext>
                  </a:extLst>
                </a:gridCol>
                <a:gridCol w="1074493">
                  <a:extLst>
                    <a:ext uri="{9D8B030D-6E8A-4147-A177-3AD203B41FA5}">
                      <a16:colId xmlns:a16="http://schemas.microsoft.com/office/drawing/2014/main" val="166324893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F</a:t>
                      </a:r>
                      <a:r>
                        <a:rPr lang="es-ES" b="1" dirty="0">
                          <a:effectLst/>
                        </a:rPr>
                        <a:t>1</a:t>
                      </a:r>
                      <a:r>
                        <a:rPr lang="es-E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317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944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876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02189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781107D5-A8F8-6B23-7CE8-543DDCCEE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09728"/>
              </p:ext>
            </p:extLst>
          </p:nvPr>
        </p:nvGraphicFramePr>
        <p:xfrm>
          <a:off x="9791366" y="4748941"/>
          <a:ext cx="3223212" cy="1575308"/>
        </p:xfrm>
        <a:graphic>
          <a:graphicData uri="http://schemas.openxmlformats.org/drawingml/2006/table">
            <a:tbl>
              <a:tblPr/>
              <a:tblGrid>
                <a:gridCol w="1074493">
                  <a:extLst>
                    <a:ext uri="{9D8B030D-6E8A-4147-A177-3AD203B41FA5}">
                      <a16:colId xmlns:a16="http://schemas.microsoft.com/office/drawing/2014/main" val="1802057222"/>
                    </a:ext>
                  </a:extLst>
                </a:gridCol>
                <a:gridCol w="1074226">
                  <a:extLst>
                    <a:ext uri="{9D8B030D-6E8A-4147-A177-3AD203B41FA5}">
                      <a16:colId xmlns:a16="http://schemas.microsoft.com/office/drawing/2014/main" val="3047030767"/>
                    </a:ext>
                  </a:extLst>
                </a:gridCol>
                <a:gridCol w="1074493">
                  <a:extLst>
                    <a:ext uri="{9D8B030D-6E8A-4147-A177-3AD203B41FA5}">
                      <a16:colId xmlns:a16="http://schemas.microsoft.com/office/drawing/2014/main" val="63492738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F1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329536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F</a:t>
                      </a:r>
                      <a:r>
                        <a:rPr lang="es-ES" b="1" dirty="0">
                          <a:effectLst/>
                        </a:rPr>
                        <a:t>2</a:t>
                      </a:r>
                      <a:r>
                        <a:rPr lang="es-E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92489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968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 F4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2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92045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6FDB4D2F-FBCB-5908-B0A5-E3BFBF610351}"/>
              </a:ext>
            </a:extLst>
          </p:cNvPr>
          <p:cNvSpPr txBox="1"/>
          <p:nvPr/>
        </p:nvSpPr>
        <p:spPr>
          <a:xfrm>
            <a:off x="1142477" y="1488190"/>
            <a:ext cx="4516643" cy="511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>
                <a:solidFill>
                  <a:srgbClr val="C00000"/>
                </a:solidFill>
              </a:rPr>
              <a:t>table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FF0000"/>
                </a:solidFill>
              </a:rPr>
              <a:t>border</a:t>
            </a:r>
            <a:r>
              <a:rPr lang="es-ES" sz="2400" dirty="0"/>
              <a:t>=</a:t>
            </a:r>
            <a:r>
              <a:rPr lang="es-ES" sz="2400" dirty="0">
                <a:solidFill>
                  <a:srgbClr val="0070C0"/>
                </a:solidFill>
              </a:rPr>
              <a:t>1&gt;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  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colspan</a:t>
            </a:r>
            <a:r>
              <a:rPr lang="es-ES" sz="2400" dirty="0">
                <a:solidFill>
                  <a:srgbClr val="C00000"/>
                </a:solidFill>
              </a:rPr>
              <a:t>=2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F1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F1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  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F2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F2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F2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F3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F3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F3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>
                <a:solidFill>
                  <a:srgbClr val="C00000"/>
                </a:solidFill>
              </a:rPr>
              <a:t>table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8B2FDC-340A-DD92-D574-98A33CFC83F0}"/>
              </a:ext>
            </a:extLst>
          </p:cNvPr>
          <p:cNvSpPr txBox="1"/>
          <p:nvPr/>
        </p:nvSpPr>
        <p:spPr>
          <a:xfrm>
            <a:off x="5274722" y="1495682"/>
            <a:ext cx="4516643" cy="511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>
                <a:solidFill>
                  <a:srgbClr val="C00000"/>
                </a:solidFill>
              </a:rPr>
              <a:t>table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FF0000"/>
                </a:solidFill>
              </a:rPr>
              <a:t>border</a:t>
            </a:r>
            <a:r>
              <a:rPr lang="es-ES" sz="2400" dirty="0"/>
              <a:t>=</a:t>
            </a:r>
            <a:r>
              <a:rPr lang="es-ES" sz="2400" dirty="0">
                <a:solidFill>
                  <a:srgbClr val="0070C0"/>
                </a:solidFill>
              </a:rPr>
              <a:t>1&gt;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  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rowspan</a:t>
            </a:r>
            <a:r>
              <a:rPr lang="es-ES" sz="2400" dirty="0">
                <a:solidFill>
                  <a:srgbClr val="C00000"/>
                </a:solidFill>
              </a:rPr>
              <a:t>=2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F1-3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F1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  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F2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  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F3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F4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  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  <a:r>
              <a:rPr lang="es-ES" sz="2400" dirty="0"/>
              <a:t>F4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td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/>
              <a:t>  </a:t>
            </a: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 err="1">
                <a:solidFill>
                  <a:srgbClr val="C00000"/>
                </a:solidFill>
              </a:rPr>
              <a:t>tr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85000"/>
              </a:lnSpc>
            </a:pPr>
            <a:r>
              <a:rPr lang="es-ES" sz="2400" dirty="0">
                <a:solidFill>
                  <a:srgbClr val="0070C0"/>
                </a:solidFill>
              </a:rPr>
              <a:t>&lt;/</a:t>
            </a:r>
            <a:r>
              <a:rPr lang="es-ES" sz="2400" dirty="0">
                <a:solidFill>
                  <a:srgbClr val="C00000"/>
                </a:solidFill>
              </a:rPr>
              <a:t>table</a:t>
            </a:r>
            <a:r>
              <a:rPr lang="es-ES" sz="24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EC133EB-227F-F5B8-7988-47ED38AC31F7}"/>
              </a:ext>
            </a:extLst>
          </p:cNvPr>
          <p:cNvSpPr/>
          <p:nvPr/>
        </p:nvSpPr>
        <p:spPr>
          <a:xfrm>
            <a:off x="9791365" y="1042352"/>
            <a:ext cx="3223213" cy="1180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BB8CD7E-936B-78A9-FDE3-311CD69340A0}"/>
              </a:ext>
            </a:extLst>
          </p:cNvPr>
          <p:cNvSpPr/>
          <p:nvPr/>
        </p:nvSpPr>
        <p:spPr>
          <a:xfrm>
            <a:off x="10328611" y="2697639"/>
            <a:ext cx="2148719" cy="1575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52B5681-6BD4-C859-0D22-49902C6FA170}"/>
              </a:ext>
            </a:extLst>
          </p:cNvPr>
          <p:cNvSpPr/>
          <p:nvPr/>
        </p:nvSpPr>
        <p:spPr>
          <a:xfrm>
            <a:off x="3911157" y="6692311"/>
            <a:ext cx="5214347" cy="577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los ejercicios del BLOQUE 7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B109B79-A6FF-9EEF-5731-B7D110554F52}"/>
              </a:ext>
            </a:extLst>
          </p:cNvPr>
          <p:cNvSpPr/>
          <p:nvPr/>
        </p:nvSpPr>
        <p:spPr>
          <a:xfrm>
            <a:off x="9791365" y="4746753"/>
            <a:ext cx="3223212" cy="15753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08F26D-668E-B846-CA7B-C499F65FDC90}"/>
              </a:ext>
            </a:extLst>
          </p:cNvPr>
          <p:cNvSpPr/>
          <p:nvPr/>
        </p:nvSpPr>
        <p:spPr>
          <a:xfrm>
            <a:off x="9791366" y="1049689"/>
            <a:ext cx="2133934" cy="374135"/>
          </a:xfrm>
          <a:prstGeom prst="rect">
            <a:avLst/>
          </a:prstGeom>
          <a:solidFill>
            <a:schemeClr val="accent3">
              <a:alpha val="24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40B260C-84E6-6C3F-E7D4-8CB795588C4F}"/>
              </a:ext>
            </a:extLst>
          </p:cNvPr>
          <p:cNvSpPr/>
          <p:nvPr/>
        </p:nvSpPr>
        <p:spPr>
          <a:xfrm>
            <a:off x="10328611" y="2695451"/>
            <a:ext cx="1082339" cy="1181481"/>
          </a:xfrm>
          <a:prstGeom prst="rect">
            <a:avLst/>
          </a:prstGeom>
          <a:solidFill>
            <a:schemeClr val="accent3">
              <a:alpha val="24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B4C983D-9749-1DA2-C5BE-71B80D331DCA}"/>
              </a:ext>
            </a:extLst>
          </p:cNvPr>
          <p:cNvSpPr/>
          <p:nvPr/>
        </p:nvSpPr>
        <p:spPr>
          <a:xfrm>
            <a:off x="9791365" y="5140580"/>
            <a:ext cx="2133936" cy="793495"/>
          </a:xfrm>
          <a:prstGeom prst="rect">
            <a:avLst/>
          </a:prstGeom>
          <a:solidFill>
            <a:schemeClr val="accent3">
              <a:alpha val="24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1B8F467-CE56-2160-A5ED-F9D8E79FE3A6}"/>
              </a:ext>
            </a:extLst>
          </p:cNvPr>
          <p:cNvSpPr/>
          <p:nvPr/>
        </p:nvSpPr>
        <p:spPr>
          <a:xfrm>
            <a:off x="9791364" y="4752594"/>
            <a:ext cx="3223213" cy="374135"/>
          </a:xfrm>
          <a:prstGeom prst="rect">
            <a:avLst/>
          </a:prstGeom>
          <a:solidFill>
            <a:schemeClr val="accent3">
              <a:alpha val="24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86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52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566393"/>
            <a:ext cx="9869699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2800" b="1" dirty="0"/>
              <a:t>Formularios</a:t>
            </a:r>
          </a:p>
          <a:p>
            <a:pPr algn="just"/>
            <a:r>
              <a:rPr lang="es-ES" sz="2400" dirty="0"/>
              <a:t>Pongamos que queremos que nuestra web ofrezca páginas que permitan al usuario darse de alta / hacer un log-in / suscribirse / rellenar una encuesta… para todo esto necesitamos formularios</a:t>
            </a:r>
          </a:p>
          <a:p>
            <a:pPr algn="just"/>
            <a:r>
              <a:rPr lang="es-ES" sz="2400" dirty="0"/>
              <a:t>Así que el usuario debe poder enviar sus datos al servidor, produciéndose el siguiente flujo:</a:t>
            </a:r>
            <a:endParaRPr lang="es-ES" sz="600" dirty="0"/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026" name="Picture 2" descr="Login Form with Floating Label Animation using only HTML &amp; CSS">
            <a:extLst>
              <a:ext uri="{FF2B5EF4-FFF2-40B4-BE49-F238E27FC236}">
                <a16:creationId xmlns:a16="http://schemas.microsoft.com/office/drawing/2014/main" id="{3E199182-B6FD-1BB5-5C0F-37985E985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9" t="12370" r="32453" b="12548"/>
          <a:stretch/>
        </p:blipFill>
        <p:spPr bwMode="auto">
          <a:xfrm>
            <a:off x="10590556" y="2471277"/>
            <a:ext cx="2495780" cy="301866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46AB8A88-495F-61DC-F6D2-88B9072B5860}"/>
              </a:ext>
            </a:extLst>
          </p:cNvPr>
          <p:cNvGrpSpPr/>
          <p:nvPr/>
        </p:nvGrpSpPr>
        <p:grpSpPr>
          <a:xfrm>
            <a:off x="590465" y="4458900"/>
            <a:ext cx="9781525" cy="2631773"/>
            <a:chOff x="590465" y="4641780"/>
            <a:chExt cx="9781525" cy="2631773"/>
          </a:xfrm>
        </p:grpSpPr>
        <p:pic>
          <p:nvPicPr>
            <p:cNvPr id="7" name="Picture 2" descr="Login Form with Floating Label Animation using only HTML &amp; CSS">
              <a:extLst>
                <a:ext uri="{FF2B5EF4-FFF2-40B4-BE49-F238E27FC236}">
                  <a16:creationId xmlns:a16="http://schemas.microsoft.com/office/drawing/2014/main" id="{238ACA6C-9849-16F0-AF63-08ABC6973B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9" t="12370" r="32453" b="12548"/>
            <a:stretch/>
          </p:blipFill>
          <p:spPr bwMode="auto">
            <a:xfrm>
              <a:off x="2427347" y="5075605"/>
              <a:ext cx="893781" cy="1081035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6F6929B-AB1A-6B01-A3FD-63FC5E789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911" y="4831294"/>
              <a:ext cx="1577210" cy="223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suario (informática) - Wikipedia, la enciclopedia libre">
              <a:extLst>
                <a:ext uri="{FF2B5EF4-FFF2-40B4-BE49-F238E27FC236}">
                  <a16:creationId xmlns:a16="http://schemas.microsoft.com/office/drawing/2014/main" id="{8800E340-A508-96BB-2CD2-DF291D92E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685" y="5566421"/>
              <a:ext cx="1243415" cy="124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B0503C3-CAB3-FBE1-ADF8-8E4B4C97F847}"/>
                </a:ext>
              </a:extLst>
            </p:cNvPr>
            <p:cNvSpPr/>
            <p:nvPr/>
          </p:nvSpPr>
          <p:spPr>
            <a:xfrm>
              <a:off x="1890941" y="5380444"/>
              <a:ext cx="612838" cy="6128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47E264E1-2935-D21C-A102-F393F2D6C19D}"/>
                </a:ext>
              </a:extLst>
            </p:cNvPr>
            <p:cNvSpPr/>
            <p:nvPr/>
          </p:nvSpPr>
          <p:spPr>
            <a:xfrm>
              <a:off x="3400889" y="5489940"/>
              <a:ext cx="3723892" cy="38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F8CF014-6CE0-8A89-416F-A1FDC8D98264}"/>
                </a:ext>
              </a:extLst>
            </p:cNvPr>
            <p:cNvSpPr txBox="1"/>
            <p:nvPr/>
          </p:nvSpPr>
          <p:spPr>
            <a:xfrm>
              <a:off x="4022156" y="4785160"/>
              <a:ext cx="31014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Al presionar el botón se envían los datos del formulario a un programa del servidor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23A8015-FCB0-E1A4-0E72-226A7B297185}"/>
                </a:ext>
              </a:extLst>
            </p:cNvPr>
            <p:cNvSpPr/>
            <p:nvPr/>
          </p:nvSpPr>
          <p:spPr>
            <a:xfrm>
              <a:off x="3503292" y="5369591"/>
              <a:ext cx="612838" cy="6128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200E03E-941C-CAF1-4A22-F6FBA2B0BDE4}"/>
                </a:ext>
              </a:extLst>
            </p:cNvPr>
            <p:cNvSpPr txBox="1"/>
            <p:nvPr/>
          </p:nvSpPr>
          <p:spPr>
            <a:xfrm>
              <a:off x="8485199" y="5703739"/>
              <a:ext cx="18867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El programa del servidor procesa los datos recibidos </a:t>
              </a: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C67442C-91EF-03D1-5565-3DFED6120842}"/>
                </a:ext>
              </a:extLst>
            </p:cNvPr>
            <p:cNvSpPr/>
            <p:nvPr/>
          </p:nvSpPr>
          <p:spPr>
            <a:xfrm>
              <a:off x="8485199" y="5154492"/>
              <a:ext cx="612838" cy="6128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Flecha: a la derecha 13">
              <a:extLst>
                <a:ext uri="{FF2B5EF4-FFF2-40B4-BE49-F238E27FC236}">
                  <a16:creationId xmlns:a16="http://schemas.microsoft.com/office/drawing/2014/main" id="{C5B1F3F7-AA32-E76C-F718-8C8BB0264A63}"/>
                </a:ext>
              </a:extLst>
            </p:cNvPr>
            <p:cNvSpPr/>
            <p:nvPr/>
          </p:nvSpPr>
          <p:spPr>
            <a:xfrm rot="10800000">
              <a:off x="3708693" y="6221661"/>
              <a:ext cx="3414893" cy="38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2" name="Picture 8" descr="7,011 imágenes de Welcome page design web - Imágenes, fotos y vectores de  stock | Shutterstock">
              <a:extLst>
                <a:ext uri="{FF2B5EF4-FFF2-40B4-BE49-F238E27FC236}">
                  <a16:creationId xmlns:a16="http://schemas.microsoft.com/office/drawing/2014/main" id="{AF2E3215-2938-DA93-1596-D517A3753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3" t="9998" r="6367" b="16694"/>
            <a:stretch/>
          </p:blipFill>
          <p:spPr bwMode="auto">
            <a:xfrm>
              <a:off x="2223438" y="6410188"/>
              <a:ext cx="1408618" cy="863365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4B99966-B0C7-8885-3EE8-831C5AEF6D4D}"/>
                </a:ext>
              </a:extLst>
            </p:cNvPr>
            <p:cNvSpPr/>
            <p:nvPr/>
          </p:nvSpPr>
          <p:spPr>
            <a:xfrm>
              <a:off x="6862546" y="6449128"/>
              <a:ext cx="612838" cy="6128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DDE3B899-0D78-ED23-DD5E-32106F76CC31}"/>
                </a:ext>
              </a:extLst>
            </p:cNvPr>
            <p:cNvSpPr txBox="1"/>
            <p:nvPr/>
          </p:nvSpPr>
          <p:spPr>
            <a:xfrm>
              <a:off x="3880842" y="6714150"/>
              <a:ext cx="3101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El servidor devuelve una página de respuesta al usuario 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4BE6428-1D76-6359-9B30-1B43DCE00456}"/>
                </a:ext>
              </a:extLst>
            </p:cNvPr>
            <p:cNvSpPr txBox="1"/>
            <p:nvPr/>
          </p:nvSpPr>
          <p:spPr>
            <a:xfrm>
              <a:off x="590465" y="4641780"/>
              <a:ext cx="1715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El usuario navega hasta el formulario y lo cumplimenta</a:t>
              </a:r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AAE6FEFB-D69F-0654-872D-93A6A7BC9B90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F9E736-0172-15CE-C5C0-CA8716A5700B}"/>
              </a:ext>
            </a:extLst>
          </p:cNvPr>
          <p:cNvSpPr txBox="1"/>
          <p:nvPr/>
        </p:nvSpPr>
        <p:spPr>
          <a:xfrm>
            <a:off x="10590556" y="162504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Formularios</a:t>
            </a:r>
          </a:p>
        </p:txBody>
      </p:sp>
    </p:spTree>
    <p:extLst>
      <p:ext uri="{BB962C8B-B14F-4D97-AF65-F5344CB8AC3E}">
        <p14:creationId xmlns:p14="http://schemas.microsoft.com/office/powerpoint/2010/main" val="1894080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5B5D0-3889-589E-AD49-15B41F66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9FAA4927-CED6-AF1A-EFB2-536988B3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53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C7C607-4B92-FE23-DB3A-19A2208BD84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383F09F-48FB-7C39-5A38-455E3B21C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958" y="2125181"/>
            <a:ext cx="4291806" cy="161720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E763B33-FBFC-5336-DEAE-20AC28A37CC3}"/>
              </a:ext>
            </a:extLst>
          </p:cNvPr>
          <p:cNvSpPr txBox="1"/>
          <p:nvPr/>
        </p:nvSpPr>
        <p:spPr>
          <a:xfrm>
            <a:off x="707663" y="1479971"/>
            <a:ext cx="5469458" cy="2862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saluda.php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Apodo: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apodo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DEF425-792B-D91C-2B93-7C2814B0C7B1}"/>
              </a:ext>
            </a:extLst>
          </p:cNvPr>
          <p:cNvSpPr txBox="1"/>
          <p:nvPr/>
        </p:nvSpPr>
        <p:spPr>
          <a:xfrm>
            <a:off x="8839712" y="2614747"/>
            <a:ext cx="103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</a:rPr>
              <a:t>Sergio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433E804-E195-9C9E-2BE5-D72D93EA511C}"/>
              </a:ext>
            </a:extLst>
          </p:cNvPr>
          <p:cNvSpPr txBox="1"/>
          <p:nvPr/>
        </p:nvSpPr>
        <p:spPr>
          <a:xfrm>
            <a:off x="2491648" y="111063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7030A0"/>
                </a:solidFill>
              </a:rPr>
              <a:t>formulario.html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3D9A2FB8-A653-75B6-690C-036E9C637747}"/>
              </a:ext>
            </a:extLst>
          </p:cNvPr>
          <p:cNvSpPr/>
          <p:nvPr/>
        </p:nvSpPr>
        <p:spPr>
          <a:xfrm>
            <a:off x="7178744" y="2699321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43B4BB3-1B6B-26DA-4C6F-A9B20013D361}"/>
              </a:ext>
            </a:extLst>
          </p:cNvPr>
          <p:cNvGrpSpPr/>
          <p:nvPr/>
        </p:nvGrpSpPr>
        <p:grpSpPr>
          <a:xfrm>
            <a:off x="9998512" y="5733392"/>
            <a:ext cx="3122344" cy="777875"/>
            <a:chOff x="9998512" y="5733392"/>
            <a:chExt cx="3122344" cy="777875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04D6D595-B31C-194A-D32A-84D206760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86861" y="5733392"/>
              <a:ext cx="2433995" cy="777875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A359230E-DE6F-81DE-8F97-E6E1D9F4106B}"/>
                </a:ext>
              </a:extLst>
            </p:cNvPr>
            <p:cNvSpPr/>
            <p:nvPr/>
          </p:nvSpPr>
          <p:spPr>
            <a:xfrm>
              <a:off x="9998512" y="5871244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D5F123A-B3ED-7DC5-8A1D-4F7E0D6DCACA}"/>
              </a:ext>
            </a:extLst>
          </p:cNvPr>
          <p:cNvGrpSpPr/>
          <p:nvPr/>
        </p:nvGrpSpPr>
        <p:grpSpPr>
          <a:xfrm>
            <a:off x="707662" y="4189841"/>
            <a:ext cx="5469457" cy="3098530"/>
            <a:chOff x="707662" y="4189841"/>
            <a:chExt cx="5469457" cy="3098530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2843A37-F8E7-EBC0-FE5F-77F7B53A7BDC}"/>
                </a:ext>
              </a:extLst>
            </p:cNvPr>
            <p:cNvGrpSpPr/>
            <p:nvPr/>
          </p:nvGrpSpPr>
          <p:grpSpPr>
            <a:xfrm>
              <a:off x="707662" y="4189841"/>
              <a:ext cx="5469457" cy="3098530"/>
              <a:chOff x="707663" y="4220321"/>
              <a:chExt cx="4799058" cy="3098530"/>
            </a:xfrm>
          </p:grpSpPr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C487D19-53A0-B2B6-AC35-ACFF81B31707}"/>
                  </a:ext>
                </a:extLst>
              </p:cNvPr>
              <p:cNvSpPr txBox="1"/>
              <p:nvPr/>
            </p:nvSpPr>
            <p:spPr>
              <a:xfrm>
                <a:off x="707663" y="5010527"/>
                <a:ext cx="4799058" cy="2308324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&lt;!DOCTYPE </a:t>
                </a:r>
                <a:r>
                  <a:rPr lang="es-ES" dirty="0" err="1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html</a:t>
                </a:r>
                <a:r>
                  <a:rPr lang="es-ES" dirty="0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&gt;</a:t>
                </a:r>
                <a:endParaRPr lang="es-ES" b="1" dirty="0">
                  <a:solidFill>
                    <a:srgbClr val="000000"/>
                  </a:solidFill>
                  <a:highlight>
                    <a:srgbClr val="FFFFFF"/>
                  </a:highlight>
                </a:endParaRPr>
              </a:p>
              <a:p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&lt;</a:t>
                </a:r>
                <a:r>
                  <a:rPr lang="es-ES" b="0" dirty="0" err="1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html</a:t>
                </a:r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&gt;</a:t>
                </a:r>
                <a:endParaRPr lang="es-ES" b="1" dirty="0">
                  <a:solidFill>
                    <a:srgbClr val="000000"/>
                  </a:solidFill>
                  <a:highlight>
                    <a:srgbClr val="FFFFFF"/>
                  </a:highlight>
                </a:endParaRPr>
              </a:p>
              <a:p>
                <a:r>
                  <a:rPr lang="es-ES" b="1" dirty="0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    </a:t>
                </a:r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&lt;</a:t>
                </a:r>
                <a:r>
                  <a:rPr lang="es-ES" b="0" dirty="0" err="1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body</a:t>
                </a:r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&gt;</a:t>
                </a:r>
                <a:endParaRPr lang="es-ES" b="1" dirty="0">
                  <a:solidFill>
                    <a:srgbClr val="000000"/>
                  </a:solidFill>
                  <a:highlight>
                    <a:srgbClr val="FFFFFF"/>
                  </a:highlight>
                </a:endParaRPr>
              </a:p>
              <a:p>
                <a:r>
                  <a:rPr lang="es-ES" b="1" dirty="0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        </a:t>
                </a:r>
                <a:r>
                  <a:rPr lang="es-ES" b="0" dirty="0">
                    <a:solidFill>
                      <a:srgbClr val="FF0000"/>
                    </a:solidFill>
                    <a:highlight>
                      <a:srgbClr val="FDF8E3"/>
                    </a:highlight>
                  </a:rPr>
                  <a:t>&lt;?</a:t>
                </a:r>
                <a:r>
                  <a:rPr lang="es-ES" b="0" dirty="0" err="1">
                    <a:solidFill>
                      <a:srgbClr val="FF0000"/>
                    </a:solidFill>
                    <a:highlight>
                      <a:srgbClr val="FDF8E3"/>
                    </a:highlight>
                  </a:rPr>
                  <a:t>php</a:t>
                </a:r>
                <a:r>
                  <a:rPr lang="es-ES" b="0" dirty="0">
                    <a:solidFill>
                      <a:srgbClr val="000000"/>
                    </a:solidFill>
                    <a:highlight>
                      <a:srgbClr val="FEFCF5"/>
                    </a:highlight>
                  </a:rPr>
                  <a:t> </a:t>
                </a:r>
              </a:p>
              <a:p>
                <a:r>
                  <a:rPr lang="es-ES" b="0" dirty="0">
                    <a:solidFill>
                      <a:srgbClr val="000000"/>
                    </a:solidFill>
                    <a:highlight>
                      <a:srgbClr val="FEFCF5"/>
                    </a:highlight>
                  </a:rPr>
                  <a:t>	</a:t>
                </a:r>
                <a:r>
                  <a:rPr lang="es-ES" b="1" dirty="0">
                    <a:solidFill>
                      <a:srgbClr val="0000FF"/>
                    </a:solidFill>
                    <a:highlight>
                      <a:srgbClr val="FEFCF5"/>
                    </a:highlight>
                  </a:rPr>
                  <a:t>echo</a:t>
                </a:r>
                <a:r>
                  <a:rPr lang="es-ES" b="0" dirty="0">
                    <a:solidFill>
                      <a:srgbClr val="000000"/>
                    </a:solidFill>
                    <a:highlight>
                      <a:srgbClr val="FEFCF5"/>
                    </a:highlight>
                  </a:rPr>
                  <a:t> </a:t>
                </a:r>
                <a:r>
                  <a:rPr lang="es-ES" b="0" dirty="0">
                    <a:solidFill>
                      <a:srgbClr val="808080"/>
                    </a:solidFill>
                    <a:highlight>
                      <a:srgbClr val="FEFCF5"/>
                    </a:highlight>
                  </a:rPr>
                  <a:t>"Hola "</a:t>
                </a:r>
                <a:r>
                  <a:rPr lang="es-ES" b="0" dirty="0">
                    <a:solidFill>
                      <a:srgbClr val="8000FF"/>
                    </a:solidFill>
                    <a:highlight>
                      <a:srgbClr val="FEFCF5"/>
                    </a:highlight>
                  </a:rPr>
                  <a:t>.</a:t>
                </a:r>
                <a:r>
                  <a:rPr lang="es-ES" b="0" dirty="0">
                    <a:solidFill>
                      <a:srgbClr val="000080"/>
                    </a:solidFill>
                    <a:highlight>
                      <a:srgbClr val="FEFCF5"/>
                    </a:highlight>
                  </a:rPr>
                  <a:t>$_REQUEST</a:t>
                </a:r>
                <a:r>
                  <a:rPr lang="es-ES" b="0" dirty="0">
                    <a:solidFill>
                      <a:srgbClr val="8000FF"/>
                    </a:solidFill>
                    <a:highlight>
                      <a:srgbClr val="FEFCF5"/>
                    </a:highlight>
                  </a:rPr>
                  <a:t>[</a:t>
                </a:r>
                <a:r>
                  <a:rPr lang="es-ES" dirty="0">
                    <a:solidFill>
                      <a:srgbClr val="808080"/>
                    </a:solidFill>
                    <a:highlight>
                      <a:srgbClr val="FEFCF5"/>
                    </a:highlight>
                  </a:rPr>
                  <a:t>'</a:t>
                </a:r>
                <a:r>
                  <a:rPr lang="es-ES" b="0" dirty="0">
                    <a:solidFill>
                      <a:srgbClr val="808080"/>
                    </a:solidFill>
                    <a:highlight>
                      <a:srgbClr val="FFFF00"/>
                    </a:highlight>
                  </a:rPr>
                  <a:t>apodo</a:t>
                </a:r>
                <a:r>
                  <a:rPr lang="es-ES" b="0" dirty="0">
                    <a:solidFill>
                      <a:srgbClr val="808080"/>
                    </a:solidFill>
                    <a:highlight>
                      <a:srgbClr val="FEFCF5"/>
                    </a:highlight>
                  </a:rPr>
                  <a:t>'</a:t>
                </a:r>
                <a:r>
                  <a:rPr lang="es-ES" b="0" dirty="0">
                    <a:solidFill>
                      <a:srgbClr val="8000FF"/>
                    </a:solidFill>
                    <a:highlight>
                      <a:srgbClr val="FEFCF5"/>
                    </a:highlight>
                  </a:rPr>
                  <a:t>];</a:t>
                </a:r>
                <a:r>
                  <a:rPr lang="es-ES" b="0" dirty="0">
                    <a:solidFill>
                      <a:srgbClr val="000000"/>
                    </a:solidFill>
                    <a:highlight>
                      <a:srgbClr val="FEFCF5"/>
                    </a:highlight>
                  </a:rPr>
                  <a:t> </a:t>
                </a:r>
              </a:p>
              <a:p>
                <a:r>
                  <a:rPr lang="es-ES" b="0" dirty="0">
                    <a:solidFill>
                      <a:srgbClr val="000000"/>
                    </a:solidFill>
                    <a:highlight>
                      <a:srgbClr val="FEFCF5"/>
                    </a:highlight>
                  </a:rPr>
                  <a:t>        </a:t>
                </a:r>
                <a:r>
                  <a:rPr lang="es-ES" b="0" dirty="0">
                    <a:solidFill>
                      <a:srgbClr val="FF0000"/>
                    </a:solidFill>
                    <a:highlight>
                      <a:srgbClr val="FDF8E3"/>
                    </a:highlight>
                  </a:rPr>
                  <a:t>?&gt;</a:t>
                </a:r>
                <a:endParaRPr lang="es-ES" b="1" dirty="0">
                  <a:solidFill>
                    <a:srgbClr val="000000"/>
                  </a:solidFill>
                  <a:highlight>
                    <a:srgbClr val="FFFFFF"/>
                  </a:highlight>
                </a:endParaRPr>
              </a:p>
              <a:p>
                <a:r>
                  <a:rPr lang="es-ES" b="1" dirty="0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     </a:t>
                </a:r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&lt;</a:t>
                </a:r>
                <a:r>
                  <a:rPr lang="es-ES" b="0" dirty="0" err="1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body</a:t>
                </a:r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&gt;</a:t>
                </a:r>
                <a:endParaRPr lang="es-ES" b="1" dirty="0">
                  <a:solidFill>
                    <a:srgbClr val="000000"/>
                  </a:solidFill>
                  <a:highlight>
                    <a:srgbClr val="FFFFFF"/>
                  </a:highlight>
                </a:endParaRPr>
              </a:p>
              <a:p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&lt;/</a:t>
                </a:r>
                <a:r>
                  <a:rPr lang="es-ES" b="0" dirty="0" err="1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html</a:t>
                </a:r>
                <a:r>
                  <a:rPr lang="es-ES" b="0" dirty="0">
                    <a:solidFill>
                      <a:srgbClr val="0000FF"/>
                    </a:solidFill>
                    <a:highlight>
                      <a:srgbClr val="FFFFFF"/>
                    </a:highlight>
                  </a:rPr>
                  <a:t>&gt;</a:t>
                </a:r>
                <a:r>
                  <a:rPr lang="es-ES" b="1" dirty="0">
                    <a:solidFill>
                      <a:srgbClr val="000000"/>
                    </a:solidFill>
                    <a:highlight>
                      <a:srgbClr val="FFFFFF"/>
                    </a:highlight>
                  </a:rPr>
                  <a:t> 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CC0D6A95-6048-0160-5BF0-373C9AD24760}"/>
                  </a:ext>
                </a:extLst>
              </p:cNvPr>
              <p:cNvSpPr txBox="1"/>
              <p:nvPr/>
            </p:nvSpPr>
            <p:spPr>
              <a:xfrm>
                <a:off x="2510687" y="4682592"/>
                <a:ext cx="1193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>
                    <a:solidFill>
                      <a:srgbClr val="7030A0"/>
                    </a:solidFill>
                  </a:rPr>
                  <a:t>saluda.php</a:t>
                </a:r>
                <a:endParaRPr lang="es-E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7" name="Flecha: a la derecha 26">
                <a:extLst>
                  <a:ext uri="{FF2B5EF4-FFF2-40B4-BE49-F238E27FC236}">
                    <a16:creationId xmlns:a16="http://schemas.microsoft.com/office/drawing/2014/main" id="{C2121A04-32E6-8927-DD88-32A5F600CA94}"/>
                  </a:ext>
                </a:extLst>
              </p:cNvPr>
              <p:cNvSpPr/>
              <p:nvPr/>
            </p:nvSpPr>
            <p:spPr>
              <a:xfrm rot="5400000">
                <a:off x="2859854" y="4216574"/>
                <a:ext cx="494676" cy="5021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762F931E-6831-95CA-854A-1D7EA0FF5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8" r="18626"/>
            <a:stretch/>
          </p:blipFill>
          <p:spPr>
            <a:xfrm>
              <a:off x="5309246" y="4515259"/>
              <a:ext cx="620535" cy="1012369"/>
            </a:xfrm>
            <a:prstGeom prst="rect">
              <a:avLst/>
            </a:prstGeom>
          </p:spPr>
        </p:pic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30E9C38-C8CF-1968-CF6D-BF1AE1387E4C}"/>
              </a:ext>
            </a:extLst>
          </p:cNvPr>
          <p:cNvGrpSpPr/>
          <p:nvPr/>
        </p:nvGrpSpPr>
        <p:grpSpPr>
          <a:xfrm>
            <a:off x="6370792" y="4364424"/>
            <a:ext cx="3434047" cy="2646948"/>
            <a:chOff x="6370792" y="4364424"/>
            <a:chExt cx="3434047" cy="2646948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E0D5432C-584C-CFAA-1461-604FDA9DF170}"/>
                </a:ext>
              </a:extLst>
            </p:cNvPr>
            <p:cNvSpPr txBox="1"/>
            <p:nvPr/>
          </p:nvSpPr>
          <p:spPr>
            <a:xfrm>
              <a:off x="7059141" y="5257046"/>
              <a:ext cx="2745698" cy="175432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&lt;!DOCTYPE </a:t>
              </a:r>
              <a:r>
                <a:rPr lang="es-ES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Hola Sergio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  <p:sp>
          <p:nvSpPr>
            <p:cNvPr id="36" name="Flecha: a la derecha 35">
              <a:extLst>
                <a:ext uri="{FF2B5EF4-FFF2-40B4-BE49-F238E27FC236}">
                  <a16:creationId xmlns:a16="http://schemas.microsoft.com/office/drawing/2014/main" id="{B9CAD924-1831-FDB5-50ED-0EE0763E6C89}"/>
                </a:ext>
              </a:extLst>
            </p:cNvPr>
            <p:cNvSpPr/>
            <p:nvPr/>
          </p:nvSpPr>
          <p:spPr>
            <a:xfrm>
              <a:off x="6370792" y="5883124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3E6C6142-3CFC-16F2-1CD5-83E4A8A1B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42" b="11687"/>
            <a:stretch/>
          </p:blipFill>
          <p:spPr>
            <a:xfrm>
              <a:off x="7940424" y="4364424"/>
              <a:ext cx="1037874" cy="785368"/>
            </a:xfrm>
            <a:prstGeom prst="rect">
              <a:avLst/>
            </a:prstGeom>
          </p:spPr>
        </p:pic>
      </p:grp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1D16B054-E562-002D-50F6-91E0A93B5A8C}"/>
              </a:ext>
            </a:extLst>
          </p:cNvPr>
          <p:cNvSpPr/>
          <p:nvPr/>
        </p:nvSpPr>
        <p:spPr>
          <a:xfrm rot="16378338">
            <a:off x="3285258" y="4523268"/>
            <a:ext cx="2884041" cy="240486"/>
          </a:xfrm>
          <a:prstGeom prst="rightArrow">
            <a:avLst>
              <a:gd name="adj1" fmla="val 18159"/>
              <a:gd name="adj2" fmla="val 1455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66A40FB1-1B3C-A591-1513-CB6E04B194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b="11687"/>
          <a:stretch/>
        </p:blipFill>
        <p:spPr>
          <a:xfrm>
            <a:off x="4836499" y="1213283"/>
            <a:ext cx="1037874" cy="785368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829C0A8E-9F9A-906C-4D72-E87418A09569}"/>
              </a:ext>
            </a:extLst>
          </p:cNvPr>
          <p:cNvSpPr txBox="1"/>
          <p:nvPr/>
        </p:nvSpPr>
        <p:spPr>
          <a:xfrm>
            <a:off x="10686861" y="231802"/>
            <a:ext cx="2545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Formulario</a:t>
            </a:r>
          </a:p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Básico</a:t>
            </a:r>
          </a:p>
        </p:txBody>
      </p:sp>
    </p:spTree>
    <p:extLst>
      <p:ext uri="{BB962C8B-B14F-4D97-AF65-F5344CB8AC3E}">
        <p14:creationId xmlns:p14="http://schemas.microsoft.com/office/powerpoint/2010/main" val="244626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B38E1-BAC8-BD81-9637-CDB316B5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21F7DC6D-4401-560B-89C4-072118AD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227" y="694806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54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7C7697B-D96C-8E06-C714-FE5DA08B5B1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567235E-3AC2-E8C3-8B1E-BC6CF8103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4463" y="4317837"/>
            <a:ext cx="4291806" cy="161720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4846D18-8B66-8F43-761F-1A7D5799CD7C}"/>
              </a:ext>
            </a:extLst>
          </p:cNvPr>
          <p:cNvSpPr txBox="1"/>
          <p:nvPr/>
        </p:nvSpPr>
        <p:spPr>
          <a:xfrm>
            <a:off x="8781606" y="4816172"/>
            <a:ext cx="103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  <a:highlight>
                  <a:srgbClr val="FFFF00"/>
                </a:highlight>
              </a:rPr>
              <a:t>Sergio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345561-6D87-339B-89E9-A37349C5EEB9}"/>
              </a:ext>
            </a:extLst>
          </p:cNvPr>
          <p:cNvSpPr txBox="1"/>
          <p:nvPr/>
        </p:nvSpPr>
        <p:spPr>
          <a:xfrm>
            <a:off x="644253" y="3491573"/>
            <a:ext cx="7303452" cy="3170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>
                <a:solidFill>
                  <a:srgbClr val="8000FF"/>
                </a:solidFill>
                <a:highlight>
                  <a:srgbClr val="00FFFF"/>
                </a:highlight>
              </a:rPr>
              <a:t>https://jkorpela.fi/cgi-bin/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00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	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00FF00"/>
                </a:highlight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3972C8B-4348-9F4E-7BD3-8CC06D324725}"/>
              </a:ext>
            </a:extLst>
          </p:cNvPr>
          <p:cNvSpPr txBox="1"/>
          <p:nvPr/>
        </p:nvSpPr>
        <p:spPr>
          <a:xfrm>
            <a:off x="1446847" y="1405558"/>
            <a:ext cx="527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2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Programa de pruebas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FA170C6-58BE-1C41-AEDE-AE0DD4E53580}"/>
              </a:ext>
            </a:extLst>
          </p:cNvPr>
          <p:cNvGrpSpPr/>
          <p:nvPr/>
        </p:nvGrpSpPr>
        <p:grpSpPr>
          <a:xfrm>
            <a:off x="8489645" y="1668918"/>
            <a:ext cx="4472850" cy="2444516"/>
            <a:chOff x="8673038" y="5320870"/>
            <a:chExt cx="4472850" cy="2444516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8FA6BBFE-C694-2B7D-8BEB-6B117D5B7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3038" y="5320870"/>
              <a:ext cx="4472850" cy="1779893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sp>
          <p:nvSpPr>
            <p:cNvPr id="23" name="Flecha: a la derecha 22">
              <a:extLst>
                <a:ext uri="{FF2B5EF4-FFF2-40B4-BE49-F238E27FC236}">
                  <a16:creationId xmlns:a16="http://schemas.microsoft.com/office/drawing/2014/main" id="{15BE41F8-8EDB-6F19-1763-87454CAD9B6E}"/>
                </a:ext>
              </a:extLst>
            </p:cNvPr>
            <p:cNvSpPr/>
            <p:nvPr/>
          </p:nvSpPr>
          <p:spPr>
            <a:xfrm rot="16200000" flipV="1">
              <a:off x="10662125" y="7266963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923D2E53-5882-D3CA-8424-ED4C8773D179}"/>
              </a:ext>
            </a:extLst>
          </p:cNvPr>
          <p:cNvSpPr/>
          <p:nvPr/>
        </p:nvSpPr>
        <p:spPr>
          <a:xfrm>
            <a:off x="7815695" y="4814457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D4043C-65F5-C47C-5216-03AD5067708F}"/>
              </a:ext>
            </a:extLst>
          </p:cNvPr>
          <p:cNvSpPr txBox="1"/>
          <p:nvPr/>
        </p:nvSpPr>
        <p:spPr>
          <a:xfrm>
            <a:off x="10590556" y="162504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Formularios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EAA405-F0B2-81C7-515E-ABFCA62756DF}"/>
              </a:ext>
            </a:extLst>
          </p:cNvPr>
          <p:cNvSpPr txBox="1"/>
          <p:nvPr/>
        </p:nvSpPr>
        <p:spPr>
          <a:xfrm>
            <a:off x="644253" y="2092106"/>
            <a:ext cx="7171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/>
              <a:t>Para poder aprender el funcionamiento de los envíos y hacer pruebas vamos a usar en </a:t>
            </a:r>
            <a:r>
              <a:rPr lang="es-ES" sz="2000" dirty="0" err="1"/>
              <a:t>action</a:t>
            </a:r>
            <a:r>
              <a:rPr lang="es-ES" sz="2000" dirty="0"/>
              <a:t> un </a:t>
            </a:r>
            <a:r>
              <a:rPr lang="es-ES" sz="2000" dirty="0">
                <a:highlight>
                  <a:srgbClr val="00FFFF"/>
                </a:highlight>
              </a:rPr>
              <a:t>programa en un servidor </a:t>
            </a:r>
            <a:r>
              <a:rPr lang="es-ES" sz="2000" dirty="0"/>
              <a:t>que nos devuelve un "eco" repitiendo lo mismo que le hayamos enviado: 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1D83B73-F255-69FA-26E8-F8B1E60A8846}"/>
              </a:ext>
            </a:extLst>
          </p:cNvPr>
          <p:cNvSpPr txBox="1">
            <a:spLocks/>
          </p:cNvSpPr>
          <p:nvPr/>
        </p:nvSpPr>
        <p:spPr>
          <a:xfrm>
            <a:off x="329928" y="6756750"/>
            <a:ext cx="9946303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 err="1">
                <a:solidFill>
                  <a:schemeClr val="accent5"/>
                </a:solidFill>
              </a:rPr>
              <a:t>name</a:t>
            </a:r>
            <a:r>
              <a:rPr lang="es-ES" sz="2000" b="1" dirty="0">
                <a:solidFill>
                  <a:schemeClr val="accent2"/>
                </a:solidFill>
              </a:rPr>
              <a:t> nos permite especificar un nombre que se asocia al dato que se envía</a:t>
            </a:r>
            <a:r>
              <a:rPr lang="es-ES" sz="2000" dirty="0"/>
              <a:t> para que después el servidor pueda rescatarlo por su nombre.</a:t>
            </a:r>
          </a:p>
          <a:p>
            <a:pPr algn="ctr"/>
            <a:endParaRPr lang="es-ES" sz="2400" dirty="0"/>
          </a:p>
          <a:p>
            <a:pPr algn="ctr"/>
            <a:endParaRPr lang="es-ES" sz="2400" dirty="0"/>
          </a:p>
          <a:p>
            <a:pPr algn="ctr"/>
            <a:endParaRPr lang="es-ES" sz="2400" dirty="0"/>
          </a:p>
          <a:p>
            <a:pPr algn="ctr"/>
            <a:endParaRPr lang="es-ES" sz="2580" dirty="0"/>
          </a:p>
          <a:p>
            <a:pPr algn="ctr"/>
            <a:endParaRPr lang="es-ES" sz="258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25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97FD-FD2D-BB8A-5930-92356C85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69E3810-CBB5-62B5-FF21-B78FE57C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55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B5529A8-1B2B-486D-079C-FAB878BA6E6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9C8D80-F39A-7A79-2547-4D460C17D319}"/>
              </a:ext>
            </a:extLst>
          </p:cNvPr>
          <p:cNvSpPr txBox="1"/>
          <p:nvPr/>
        </p:nvSpPr>
        <p:spPr>
          <a:xfrm>
            <a:off x="10425299" y="337234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CheckBox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E42A-0125-EB6E-0976-4A61A565C0B4}"/>
              </a:ext>
            </a:extLst>
          </p:cNvPr>
          <p:cNvSpPr txBox="1"/>
          <p:nvPr/>
        </p:nvSpPr>
        <p:spPr>
          <a:xfrm>
            <a:off x="267542" y="1794678"/>
            <a:ext cx="9359900" cy="42780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        &lt;form</a:t>
            </a:r>
            <a:r>
              <a:rPr lang="nn-NO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'https://jkorpela.fi/cgi-bin/echo.cgi'</a:t>
            </a:r>
            <a:r>
              <a:rPr lang="nn-NO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checkbox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"vehiculo1"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Tengo una bicicleta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checkbox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"vehiculo2"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checked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Tengo un coche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checkbox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"vehiculo3"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"Si" 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checked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Tengo un barco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23CDF2-5F0A-1B04-3536-7C3EF71C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527" y="2835182"/>
            <a:ext cx="3196706" cy="174365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26B997F-FEA9-1DBA-BC6D-D8F61E5488F8}"/>
              </a:ext>
            </a:extLst>
          </p:cNvPr>
          <p:cNvGrpSpPr/>
          <p:nvPr/>
        </p:nvGrpSpPr>
        <p:grpSpPr>
          <a:xfrm>
            <a:off x="9882072" y="4996437"/>
            <a:ext cx="3196706" cy="2330520"/>
            <a:chOff x="9882072" y="4996437"/>
            <a:chExt cx="3196706" cy="233052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39DF2BF-3018-7C0C-42EE-5A4E9E8B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" r="324"/>
            <a:stretch/>
          </p:blipFill>
          <p:spPr>
            <a:xfrm>
              <a:off x="9882072" y="5583300"/>
              <a:ext cx="3196706" cy="1743657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sp>
          <p:nvSpPr>
            <p:cNvPr id="11" name="Flecha: a la derecha 10">
              <a:extLst>
                <a:ext uri="{FF2B5EF4-FFF2-40B4-BE49-F238E27FC236}">
                  <a16:creationId xmlns:a16="http://schemas.microsoft.com/office/drawing/2014/main" id="{7016F830-E54F-FD6E-6CDD-EF63E7DF3F98}"/>
                </a:ext>
              </a:extLst>
            </p:cNvPr>
            <p:cNvSpPr/>
            <p:nvPr/>
          </p:nvSpPr>
          <p:spPr>
            <a:xfrm rot="5400000">
              <a:off x="11233087" y="4992690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4CDD724-1610-37C3-9938-E0631E68C8EA}"/>
              </a:ext>
            </a:extLst>
          </p:cNvPr>
          <p:cNvSpPr/>
          <p:nvPr/>
        </p:nvSpPr>
        <p:spPr>
          <a:xfrm>
            <a:off x="9469864" y="3383483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55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4284C-A38C-BA2C-9033-1CA90EAB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21381479-9ED9-65EB-017F-93A140F5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56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4C460F3-8769-A6AA-3771-1A1511746DE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7437E-206A-A8D0-FECC-9B3B1D0794C1}"/>
              </a:ext>
            </a:extLst>
          </p:cNvPr>
          <p:cNvSpPr txBox="1"/>
          <p:nvPr/>
        </p:nvSpPr>
        <p:spPr>
          <a:xfrm>
            <a:off x="10526923" y="250906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Radio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988B9DA-C040-C5A5-1869-81BC1BDBCF9B}"/>
              </a:ext>
            </a:extLst>
          </p:cNvPr>
          <p:cNvSpPr/>
          <p:nvPr/>
        </p:nvSpPr>
        <p:spPr>
          <a:xfrm rot="5400000">
            <a:off x="11233087" y="5084130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29A423-5AA6-C439-1413-B904ECBD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0" y="1377609"/>
            <a:ext cx="2809875" cy="416242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C7CBDCA-AA32-BD48-7E7F-68E4D24CC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36897" r="49832" b="45213"/>
          <a:stretch/>
        </p:blipFill>
        <p:spPr>
          <a:xfrm>
            <a:off x="10477500" y="2924175"/>
            <a:ext cx="1343025" cy="742950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73938796-9996-50BB-65A3-8CA75B5CCE8F}"/>
              </a:ext>
            </a:extLst>
          </p:cNvPr>
          <p:cNvGrpSpPr/>
          <p:nvPr/>
        </p:nvGrpSpPr>
        <p:grpSpPr>
          <a:xfrm>
            <a:off x="10223138" y="5478448"/>
            <a:ext cx="3087899" cy="1824432"/>
            <a:chOff x="10223138" y="5458465"/>
            <a:chExt cx="3087899" cy="1824432"/>
          </a:xfrm>
        </p:grpSpPr>
        <p:sp>
          <p:nvSpPr>
            <p:cNvPr id="17" name="Flecha: a la derecha 16">
              <a:extLst>
                <a:ext uri="{FF2B5EF4-FFF2-40B4-BE49-F238E27FC236}">
                  <a16:creationId xmlns:a16="http://schemas.microsoft.com/office/drawing/2014/main" id="{DF9A2BB4-F67D-CB1F-7BDC-62FA8D0F6D41}"/>
                </a:ext>
              </a:extLst>
            </p:cNvPr>
            <p:cNvSpPr/>
            <p:nvPr/>
          </p:nvSpPr>
          <p:spPr>
            <a:xfrm rot="5400000">
              <a:off x="11484172" y="5454718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CB62CDA2-FB2E-3EA4-A06F-3389153C0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138" y="6000423"/>
              <a:ext cx="3087899" cy="128247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8CA153-BFA5-B0D9-E04E-2F592A2013E2}"/>
              </a:ext>
            </a:extLst>
          </p:cNvPr>
          <p:cNvSpPr txBox="1"/>
          <p:nvPr/>
        </p:nvSpPr>
        <p:spPr>
          <a:xfrm>
            <a:off x="228600" y="1355288"/>
            <a:ext cx="9860280" cy="42780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          &lt;form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'https://jkorpela.fi/cgi-bin/echo.cgi’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p&gt;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Sexo: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es-ES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      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sexo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"hombre"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checked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"sexo"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"mujer"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Estado Civil: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p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"estado"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"soltero"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"estado"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"casado"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77C5AB38-0ABA-7B26-8170-7B067A94BB5C}"/>
              </a:ext>
            </a:extLst>
          </p:cNvPr>
          <p:cNvSpPr/>
          <p:nvPr/>
        </p:nvSpPr>
        <p:spPr>
          <a:xfrm>
            <a:off x="9828300" y="3390933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4B2A9-CB73-92B6-E506-F2981816E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68B3F1A2-33C6-0315-4AFD-1168FB45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979515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57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C392B9A-FD71-464C-95E3-932FE6DD4B4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DFFF5C5-B1EC-292C-B3EE-567ED341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958" y="2467387"/>
            <a:ext cx="4291806" cy="161720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145E65FE-A666-CE7E-E1E3-97AEECC6FCD4}"/>
              </a:ext>
            </a:extLst>
          </p:cNvPr>
          <p:cNvSpPr txBox="1"/>
          <p:nvPr/>
        </p:nvSpPr>
        <p:spPr>
          <a:xfrm>
            <a:off x="707662" y="1479971"/>
            <a:ext cx="6725919" cy="2862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saluda.php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1" dirty="0">
                <a:solidFill>
                  <a:srgbClr val="000000"/>
                </a:solidFill>
                <a:highlight>
                  <a:srgbClr val="FFFF00"/>
                </a:highlight>
              </a:rPr>
              <a:t>Apodo: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E438681F-E948-72E3-B753-61DBAB99964E}"/>
              </a:ext>
            </a:extLst>
          </p:cNvPr>
          <p:cNvSpPr/>
          <p:nvPr/>
        </p:nvSpPr>
        <p:spPr>
          <a:xfrm>
            <a:off x="7739931" y="3024903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9453FB2-0DD9-032E-86A6-2ACDFEFD60DC}"/>
              </a:ext>
            </a:extLst>
          </p:cNvPr>
          <p:cNvGrpSpPr/>
          <p:nvPr/>
        </p:nvGrpSpPr>
        <p:grpSpPr>
          <a:xfrm>
            <a:off x="7732335" y="5504943"/>
            <a:ext cx="5100429" cy="1617202"/>
            <a:chOff x="7732335" y="5184911"/>
            <a:chExt cx="5100429" cy="161720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E2B10B8-43C9-5972-EDA8-64854CB4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40958" y="5184911"/>
              <a:ext cx="4291806" cy="1617202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13C6694D-9704-23B2-D567-2B5160CDBF83}"/>
                </a:ext>
              </a:extLst>
            </p:cNvPr>
            <p:cNvSpPr/>
            <p:nvPr/>
          </p:nvSpPr>
          <p:spPr>
            <a:xfrm>
              <a:off x="7732335" y="5742427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1C0C19-B4C4-4E45-385E-1D4F6708A51C}"/>
              </a:ext>
            </a:extLst>
          </p:cNvPr>
          <p:cNvSpPr txBox="1"/>
          <p:nvPr/>
        </p:nvSpPr>
        <p:spPr>
          <a:xfrm>
            <a:off x="11157436" y="218175"/>
            <a:ext cx="134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Label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7701CB-74C2-3E83-8DA4-63153809A9F6}"/>
              </a:ext>
            </a:extLst>
          </p:cNvPr>
          <p:cNvSpPr txBox="1"/>
          <p:nvPr/>
        </p:nvSpPr>
        <p:spPr>
          <a:xfrm>
            <a:off x="6123410" y="1573411"/>
            <a:ext cx="1192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 </a:t>
            </a:r>
            <a:r>
              <a:rPr lang="es-ES" sz="20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label</a:t>
            </a:r>
            <a:endParaRPr lang="es-ES" sz="20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928DCAC-40F4-408C-7B53-DDFEB55B49C4}"/>
              </a:ext>
            </a:extLst>
          </p:cNvPr>
          <p:cNvGrpSpPr/>
          <p:nvPr/>
        </p:nvGrpSpPr>
        <p:grpSpPr>
          <a:xfrm>
            <a:off x="707663" y="4499997"/>
            <a:ext cx="6725920" cy="2862322"/>
            <a:chOff x="707663" y="4499997"/>
            <a:chExt cx="6725920" cy="2862322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0E135B8-6AFB-9CC5-302B-FF2B3EAE7D15}"/>
                </a:ext>
              </a:extLst>
            </p:cNvPr>
            <p:cNvSpPr txBox="1"/>
            <p:nvPr/>
          </p:nvSpPr>
          <p:spPr>
            <a:xfrm>
              <a:off x="707663" y="4499997"/>
              <a:ext cx="6725920" cy="28623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&lt;!DOCTYPE </a:t>
              </a:r>
              <a:r>
                <a:rPr lang="es-ES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sz="1800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sz="1800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sz="1800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action</a:t>
              </a:r>
              <a:r>
                <a:rPr lang="es-E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sz="1800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saluda.php</a:t>
              </a:r>
              <a:r>
                <a:rPr lang="es-E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00FF00"/>
                  </a:highlight>
                </a:rPr>
                <a:t>&lt;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00FF00"/>
                  </a:highlight>
                </a:rPr>
                <a:t>label</a:t>
              </a:r>
              <a:r>
                <a:rPr lang="es-ES" sz="1800" b="0" dirty="0">
                  <a:solidFill>
                    <a:srgbClr val="000000"/>
                  </a:solidFill>
                  <a:highlight>
                    <a:srgbClr val="00FF00"/>
                  </a:highlight>
                </a:rPr>
                <a:t> </a:t>
              </a:r>
              <a:r>
                <a:rPr lang="es-ES" sz="1800" b="0" dirty="0" err="1">
                  <a:solidFill>
                    <a:srgbClr val="FF0000"/>
                  </a:solidFill>
                  <a:highlight>
                    <a:srgbClr val="00FF00"/>
                  </a:highlight>
                </a:rPr>
                <a:t>for</a:t>
              </a:r>
              <a:r>
                <a:rPr lang="es-ES" sz="1800" b="0" dirty="0">
                  <a:solidFill>
                    <a:srgbClr val="000000"/>
                  </a:solidFill>
                  <a:highlight>
                    <a:srgbClr val="00FF00"/>
                  </a:highlight>
                </a:rPr>
                <a:t>=</a:t>
              </a:r>
              <a:r>
                <a:rPr lang="es-ES" sz="1800" b="1" dirty="0">
                  <a:solidFill>
                    <a:srgbClr val="8000FF"/>
                  </a:solidFill>
                  <a:highlight>
                    <a:srgbClr val="00FF00"/>
                  </a:highlight>
                </a:rPr>
                <a:t>"nombre"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00FF00"/>
                  </a:highlight>
                </a:rPr>
                <a:t>&gt;</a:t>
              </a:r>
              <a:r>
                <a:rPr lang="es-ES" sz="1800" b="1" dirty="0">
                  <a:solidFill>
                    <a:srgbClr val="000000"/>
                  </a:solidFill>
                  <a:highlight>
                    <a:srgbClr val="FFFF00"/>
                  </a:highlight>
                </a:rPr>
                <a:t>Apodo: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00FF00"/>
                  </a:highlight>
                </a:rPr>
                <a:t>&lt;/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00FF00"/>
                  </a:highlight>
                </a:rPr>
                <a:t>label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00FF00"/>
                  </a:highlight>
                </a:rPr>
                <a:t>&gt;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n-U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"text"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id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sz="1800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nombre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name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apodo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&gt;&lt;</a:t>
              </a:r>
              <a:r>
                <a:rPr lang="en-U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n-U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n-U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n-U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=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"submit"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1800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value</a:t>
              </a:r>
              <a:r>
                <a:rPr lang="en-US" sz="1800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sz="1800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Enviar</a:t>
              </a:r>
              <a:r>
                <a:rPr lang="en-US" sz="1800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n-U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sz="1800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sz="1800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sz="1800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sz="1800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sz="1800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dirty="0"/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925C0A1-C076-A005-8704-DD52470947A5}"/>
                </a:ext>
              </a:extLst>
            </p:cNvPr>
            <p:cNvSpPr txBox="1"/>
            <p:nvPr/>
          </p:nvSpPr>
          <p:spPr>
            <a:xfrm>
              <a:off x="6076923" y="4624212"/>
              <a:ext cx="12859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FFC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Con </a:t>
              </a:r>
              <a:r>
                <a:rPr lang="es-ES" sz="2000" b="1" dirty="0" err="1">
                  <a:solidFill>
                    <a:srgbClr val="FFC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label</a:t>
              </a:r>
              <a:endParaRPr lang="es-ES" sz="20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C9210E-DD8C-EE4B-C6E2-118E70478F9B}"/>
              </a:ext>
            </a:extLst>
          </p:cNvPr>
          <p:cNvSpPr txBox="1"/>
          <p:nvPr/>
        </p:nvSpPr>
        <p:spPr>
          <a:xfrm>
            <a:off x="5859838" y="6719092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FF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for</a:t>
            </a:r>
            <a:r>
              <a:rPr lang="es-ES" sz="2400" b="1" dirty="0">
                <a:solidFill>
                  <a:srgbClr val="FF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= id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47D8794-71B7-5110-AC24-DC7ECCE3B37A}"/>
              </a:ext>
            </a:extLst>
          </p:cNvPr>
          <p:cNvGrpSpPr/>
          <p:nvPr/>
        </p:nvGrpSpPr>
        <p:grpSpPr>
          <a:xfrm>
            <a:off x="8195758" y="489517"/>
            <a:ext cx="4944868" cy="1748229"/>
            <a:chOff x="9546464" y="476038"/>
            <a:chExt cx="4944868" cy="174822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5DD0FFA2-7FB3-5DF4-46E9-51E0236077EC}"/>
                </a:ext>
              </a:extLst>
            </p:cNvPr>
            <p:cNvSpPr/>
            <p:nvPr/>
          </p:nvSpPr>
          <p:spPr>
            <a:xfrm>
              <a:off x="11411910" y="1110880"/>
              <a:ext cx="3079422" cy="107548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Ayuda a hacer accesible la página web a personas con problemas de visión</a:t>
              </a:r>
            </a:p>
          </p:txBody>
        </p:sp>
        <p:pic>
          <p:nvPicPr>
            <p:cNvPr id="14" name="Picture 4" descr="Perro lazarillo - Iconos gratis de animales">
              <a:extLst>
                <a:ext uri="{FF2B5EF4-FFF2-40B4-BE49-F238E27FC236}">
                  <a16:creationId xmlns:a16="http://schemas.microsoft.com/office/drawing/2014/main" id="{55CCAE13-48F1-A09E-CF86-089FC35B9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464" y="476038"/>
              <a:ext cx="1748229" cy="1748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1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EA03-9F8A-12FF-087B-7A7D1061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B86C373C-5791-3D79-2402-4A6F16B4E7C6}"/>
              </a:ext>
            </a:extLst>
          </p:cNvPr>
          <p:cNvSpPr/>
          <p:nvPr/>
        </p:nvSpPr>
        <p:spPr>
          <a:xfrm>
            <a:off x="9109549" y="1533200"/>
            <a:ext cx="3759657" cy="49136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92232CD-289B-98F2-ECD4-BFB475FAD5E6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B13575D-E535-06D3-58A2-A4C918B649AC}"/>
              </a:ext>
            </a:extLst>
          </p:cNvPr>
          <p:cNvSpPr txBox="1"/>
          <p:nvPr/>
        </p:nvSpPr>
        <p:spPr>
          <a:xfrm>
            <a:off x="10008436" y="133069"/>
            <a:ext cx="391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FieldSet</a:t>
            </a:r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</a:t>
            </a:r>
          </a:p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Legend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CC44E08-0CF4-B100-845F-9B112D384E83}"/>
              </a:ext>
            </a:extLst>
          </p:cNvPr>
          <p:cNvSpPr/>
          <p:nvPr/>
        </p:nvSpPr>
        <p:spPr>
          <a:xfrm>
            <a:off x="6330443" y="2439108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767F32D-9DF5-3C6C-0A2B-40863383E109}"/>
              </a:ext>
            </a:extLst>
          </p:cNvPr>
          <p:cNvSpPr txBox="1"/>
          <p:nvPr/>
        </p:nvSpPr>
        <p:spPr>
          <a:xfrm>
            <a:off x="806370" y="1347193"/>
            <a:ext cx="7628708" cy="34778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nn-NO" sz="2000" dirty="0">
                <a:solidFill>
                  <a:srgbClr val="0000FF"/>
                </a:solidFill>
                <a:highlight>
                  <a:srgbClr val="FFFFFF"/>
                </a:highlight>
              </a:rPr>
              <a:t>&lt;form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00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"https://jkorpela.fi/cgi-bin/echo.cgi"</a:t>
            </a: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00"/>
                </a:highlight>
              </a:rPr>
              <a:t>fieldset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00FF00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00FF00"/>
                </a:highlight>
              </a:rPr>
              <a:t>legend</a:t>
            </a:r>
            <a:r>
              <a:rPr lang="es-ES" sz="2000" b="0" dirty="0">
                <a:solidFill>
                  <a:srgbClr val="0000FF"/>
                </a:solidFill>
                <a:highlight>
                  <a:srgbClr val="00FF00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Interesado:</a:t>
            </a:r>
            <a:r>
              <a:rPr lang="es-ES" sz="2000" b="0" dirty="0">
                <a:solidFill>
                  <a:srgbClr val="0000FF"/>
                </a:solidFill>
                <a:highlight>
                  <a:srgbClr val="00FF00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00FF00"/>
                </a:highlight>
              </a:rPr>
              <a:t>legend</a:t>
            </a:r>
            <a:r>
              <a:rPr lang="es-ES" sz="2000" b="0" dirty="0">
                <a:solidFill>
                  <a:srgbClr val="0000FF"/>
                </a:solidFill>
                <a:highlight>
                  <a:srgbClr val="00FF00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00FF00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Nombre y apellidos: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dni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DNI: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dni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dni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</a:rPr>
              <a:t>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00"/>
                </a:highlight>
              </a:rPr>
              <a:t>fieldset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&gt;</a:t>
            </a:r>
          </a:p>
          <a:p>
            <a:r>
              <a:rPr lang="es-ES" sz="2000" dirty="0">
                <a:solidFill>
                  <a:srgbClr val="0000FF"/>
                </a:solidFill>
              </a:rPr>
              <a:t>   …</a:t>
            </a:r>
            <a:endParaRPr lang="es-ES" sz="2000" b="0" dirty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2CC174A-7626-C043-2A0A-A5E4F6976718}"/>
              </a:ext>
            </a:extLst>
          </p:cNvPr>
          <p:cNvGrpSpPr/>
          <p:nvPr/>
        </p:nvGrpSpPr>
        <p:grpSpPr>
          <a:xfrm>
            <a:off x="3849246" y="5271876"/>
            <a:ext cx="4403712" cy="1748230"/>
            <a:chOff x="11174907" y="4333230"/>
            <a:chExt cx="4403712" cy="1748230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9CB48153-9C62-D13C-D13E-0941204EC611}"/>
                </a:ext>
              </a:extLst>
            </p:cNvPr>
            <p:cNvSpPr/>
            <p:nvPr/>
          </p:nvSpPr>
          <p:spPr>
            <a:xfrm>
              <a:off x="11174907" y="4333231"/>
              <a:ext cx="2446248" cy="17482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También ayuda a hacer accesible la página web a personas con problemas de visión</a:t>
              </a:r>
            </a:p>
          </p:txBody>
        </p:sp>
        <p:pic>
          <p:nvPicPr>
            <p:cNvPr id="21" name="Picture 4" descr="Perro lazarillo - Iconos gratis de animales">
              <a:extLst>
                <a:ext uri="{FF2B5EF4-FFF2-40B4-BE49-F238E27FC236}">
                  <a16:creationId xmlns:a16="http://schemas.microsoft.com/office/drawing/2014/main" id="{B800607A-F693-EF7D-7626-15A51F6F3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0390" y="4333230"/>
              <a:ext cx="1748229" cy="1748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: esquinas redondeadas 22">
            <a:hlinkClick r:id="rId5"/>
            <a:extLst>
              <a:ext uri="{FF2B5EF4-FFF2-40B4-BE49-F238E27FC236}">
                <a16:creationId xmlns:a16="http://schemas.microsoft.com/office/drawing/2014/main" id="{A2B1CC4C-1EB6-72E6-038A-A42D3E7DA68D}"/>
              </a:ext>
            </a:extLst>
          </p:cNvPr>
          <p:cNvSpPr/>
          <p:nvPr/>
        </p:nvSpPr>
        <p:spPr>
          <a:xfrm>
            <a:off x="10008436" y="6669786"/>
            <a:ext cx="2142665" cy="74938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+ </a:t>
            </a:r>
            <a:r>
              <a:rPr lang="es-ES" sz="2000" dirty="0" err="1">
                <a:solidFill>
                  <a:schemeClr val="bg1"/>
                </a:solidFill>
              </a:rPr>
              <a:t>Info</a:t>
            </a:r>
            <a:r>
              <a:rPr lang="es-ES" sz="2000" dirty="0">
                <a:solidFill>
                  <a:schemeClr val="bg1"/>
                </a:solidFill>
              </a:rPr>
              <a:t> sobre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</a:rPr>
              <a:t> accesibilidad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4041BD8-BD29-F9A3-F716-F4A89B4EC0C8}"/>
              </a:ext>
            </a:extLst>
          </p:cNvPr>
          <p:cNvGrpSpPr/>
          <p:nvPr/>
        </p:nvGrpSpPr>
        <p:grpSpPr>
          <a:xfrm>
            <a:off x="10473681" y="5882554"/>
            <a:ext cx="945400" cy="369333"/>
            <a:chOff x="9549881" y="6473170"/>
            <a:chExt cx="945400" cy="369333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6D04C8E4-7102-C007-C86E-C913AFB59B33}"/>
                </a:ext>
              </a:extLst>
            </p:cNvPr>
            <p:cNvSpPr/>
            <p:nvPr/>
          </p:nvSpPr>
          <p:spPr>
            <a:xfrm>
              <a:off x="9549881" y="6501735"/>
              <a:ext cx="945400" cy="3407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CEB8B37-DB3E-FBB5-5E49-82791F8C3372}"/>
                </a:ext>
              </a:extLst>
            </p:cNvPr>
            <p:cNvSpPr txBox="1"/>
            <p:nvPr/>
          </p:nvSpPr>
          <p:spPr>
            <a:xfrm>
              <a:off x="9587616" y="647317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Enviar</a:t>
              </a: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706B8DF-3594-C866-6A8D-024CFABABF34}"/>
              </a:ext>
            </a:extLst>
          </p:cNvPr>
          <p:cNvGrpSpPr/>
          <p:nvPr/>
        </p:nvGrpSpPr>
        <p:grpSpPr>
          <a:xfrm>
            <a:off x="9288356" y="1672665"/>
            <a:ext cx="3368570" cy="1906079"/>
            <a:chOff x="5053874" y="4369012"/>
            <a:chExt cx="3368570" cy="1906079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61F7453-3F2F-49D4-61D0-6C530800E75F}"/>
                </a:ext>
              </a:extLst>
            </p:cNvPr>
            <p:cNvSpPr/>
            <p:nvPr/>
          </p:nvSpPr>
          <p:spPr>
            <a:xfrm>
              <a:off x="5165634" y="5067891"/>
              <a:ext cx="2794000" cy="3131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938AEEAB-883D-B4E0-7964-87F5570B9AA9}"/>
                </a:ext>
              </a:extLst>
            </p:cNvPr>
            <p:cNvSpPr/>
            <p:nvPr/>
          </p:nvSpPr>
          <p:spPr>
            <a:xfrm>
              <a:off x="5165634" y="5701360"/>
              <a:ext cx="2794000" cy="3131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6707121-6A3B-496A-C8BA-58E4777CE966}"/>
                </a:ext>
              </a:extLst>
            </p:cNvPr>
            <p:cNvSpPr/>
            <p:nvPr/>
          </p:nvSpPr>
          <p:spPr>
            <a:xfrm>
              <a:off x="5053874" y="4568211"/>
              <a:ext cx="3368570" cy="170688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63BA3F7-C6A5-3075-6C61-096B62BD25E0}"/>
                </a:ext>
              </a:extLst>
            </p:cNvPr>
            <p:cNvSpPr txBox="1"/>
            <p:nvPr/>
          </p:nvSpPr>
          <p:spPr>
            <a:xfrm>
              <a:off x="5181276" y="4369012"/>
              <a:ext cx="145424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b="1" dirty="0"/>
                <a:t>Interesado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801C153-B058-47DA-79F9-F84B0DA870B6}"/>
                </a:ext>
              </a:extLst>
            </p:cNvPr>
            <p:cNvSpPr txBox="1"/>
            <p:nvPr/>
          </p:nvSpPr>
          <p:spPr>
            <a:xfrm>
              <a:off x="5219011" y="5039143"/>
              <a:ext cx="2451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Ramón Cala Gutiérrez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A9F8FEC-DC16-AFBE-930C-91A7BF01FCF4}"/>
                </a:ext>
              </a:extLst>
            </p:cNvPr>
            <p:cNvSpPr txBox="1"/>
            <p:nvPr/>
          </p:nvSpPr>
          <p:spPr>
            <a:xfrm>
              <a:off x="5219011" y="5678439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56789999A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72836C8-4570-302C-484C-1551C5F11E51}"/>
                </a:ext>
              </a:extLst>
            </p:cNvPr>
            <p:cNvSpPr txBox="1"/>
            <p:nvPr/>
          </p:nvSpPr>
          <p:spPr>
            <a:xfrm>
              <a:off x="5075477" y="4726665"/>
              <a:ext cx="216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Nombre y apellidos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E638CF4-DA71-45DB-DB91-C21F07F2C10E}"/>
                </a:ext>
              </a:extLst>
            </p:cNvPr>
            <p:cNvSpPr txBox="1"/>
            <p:nvPr/>
          </p:nvSpPr>
          <p:spPr>
            <a:xfrm>
              <a:off x="5075477" y="5377466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DNI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2F83AE7-DA73-DD97-83FA-BE7DE1388A3C}"/>
              </a:ext>
            </a:extLst>
          </p:cNvPr>
          <p:cNvGrpSpPr/>
          <p:nvPr/>
        </p:nvGrpSpPr>
        <p:grpSpPr>
          <a:xfrm>
            <a:off x="9253616" y="3747232"/>
            <a:ext cx="3385531" cy="1906079"/>
            <a:chOff x="5563994" y="4837759"/>
            <a:chExt cx="3385531" cy="1906079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595A15E-3A11-42BD-245A-7CA11FE2D4DF}"/>
                </a:ext>
              </a:extLst>
            </p:cNvPr>
            <p:cNvSpPr/>
            <p:nvPr/>
          </p:nvSpPr>
          <p:spPr>
            <a:xfrm>
              <a:off x="5675755" y="5536638"/>
              <a:ext cx="2794000" cy="3131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20596F16-E57B-42DF-DCF2-18088C0AE740}"/>
                </a:ext>
              </a:extLst>
            </p:cNvPr>
            <p:cNvSpPr/>
            <p:nvPr/>
          </p:nvSpPr>
          <p:spPr>
            <a:xfrm>
              <a:off x="5675755" y="6170107"/>
              <a:ext cx="2794000" cy="3131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4672A3E-CC48-45F7-E742-11DF2596D3C9}"/>
                </a:ext>
              </a:extLst>
            </p:cNvPr>
            <p:cNvSpPr/>
            <p:nvPr/>
          </p:nvSpPr>
          <p:spPr>
            <a:xfrm>
              <a:off x="5563994" y="5036958"/>
              <a:ext cx="3385531" cy="170688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F0E69094-C210-5623-EABB-8511EC3C24DA}"/>
                </a:ext>
              </a:extLst>
            </p:cNvPr>
            <p:cNvSpPr txBox="1"/>
            <p:nvPr/>
          </p:nvSpPr>
          <p:spPr>
            <a:xfrm>
              <a:off x="5691397" y="4837759"/>
              <a:ext cx="193995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b="1" dirty="0"/>
                <a:t>Representante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AADFCDA4-6B6A-15BC-701F-60C02340B07A}"/>
                </a:ext>
              </a:extLst>
            </p:cNvPr>
            <p:cNvSpPr txBox="1"/>
            <p:nvPr/>
          </p:nvSpPr>
          <p:spPr>
            <a:xfrm>
              <a:off x="5729132" y="5507890"/>
              <a:ext cx="1725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Ana Primo Ruíz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EDA2464-1430-A1F7-6C12-81D4A4F6F625}"/>
                </a:ext>
              </a:extLst>
            </p:cNvPr>
            <p:cNvSpPr txBox="1"/>
            <p:nvPr/>
          </p:nvSpPr>
          <p:spPr>
            <a:xfrm>
              <a:off x="5729132" y="6147186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70C0"/>
                  </a:solidFill>
                </a:rPr>
                <a:t>44356777M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A654BD4A-03BE-F09A-4C15-5B454A5D89D9}"/>
                </a:ext>
              </a:extLst>
            </p:cNvPr>
            <p:cNvSpPr txBox="1"/>
            <p:nvPr/>
          </p:nvSpPr>
          <p:spPr>
            <a:xfrm>
              <a:off x="5585598" y="5195412"/>
              <a:ext cx="216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Nombre y apellidos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335F3F28-E7BF-461B-347F-D6E315BDF5AF}"/>
                </a:ext>
              </a:extLst>
            </p:cNvPr>
            <p:cNvSpPr txBox="1"/>
            <p:nvPr/>
          </p:nvSpPr>
          <p:spPr>
            <a:xfrm>
              <a:off x="5585598" y="5846213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DNI</a:t>
              </a:r>
            </a:p>
          </p:txBody>
        </p:sp>
      </p:grp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800A0098-473A-9B97-3A98-A5A6716E639F}"/>
              </a:ext>
            </a:extLst>
          </p:cNvPr>
          <p:cNvSpPr/>
          <p:nvPr/>
        </p:nvSpPr>
        <p:spPr>
          <a:xfrm>
            <a:off x="1121244" y="5271876"/>
            <a:ext cx="2446248" cy="17482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Facilita la separación visual de distintos grupos de elementos del formulario</a:t>
            </a:r>
          </a:p>
        </p:txBody>
      </p:sp>
    </p:spTree>
    <p:extLst>
      <p:ext uri="{BB962C8B-B14F-4D97-AF65-F5344CB8AC3E}">
        <p14:creationId xmlns:p14="http://schemas.microsoft.com/office/powerpoint/2010/main" val="170447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2D161114-6BBB-1F3F-4BC5-887D30D0A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r="429"/>
          <a:stretch/>
        </p:blipFill>
        <p:spPr>
          <a:xfrm>
            <a:off x="6587116" y="1860084"/>
            <a:ext cx="6195434" cy="53840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B24C4BC-82DD-2639-9306-E09D7B2841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23" r="-2907" b="477"/>
          <a:stretch/>
        </p:blipFill>
        <p:spPr>
          <a:xfrm>
            <a:off x="523874" y="1333501"/>
            <a:ext cx="5057775" cy="59106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EA96753-665D-786B-5A98-C5262647682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45AAE52-73FC-ABCE-AA31-C2D764BB4F47}"/>
              </a:ext>
            </a:extLst>
          </p:cNvPr>
          <p:cNvSpPr/>
          <p:nvPr/>
        </p:nvSpPr>
        <p:spPr>
          <a:xfrm>
            <a:off x="2191054" y="4503882"/>
            <a:ext cx="1506591" cy="382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Radio </a:t>
            </a:r>
            <a:r>
              <a:rPr lang="es-ES" sz="1600" dirty="0" err="1"/>
              <a:t>button</a:t>
            </a:r>
            <a:endParaRPr lang="es-ES" sz="16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CB50ECD-58FE-B14E-71F3-42013F1E6C43}"/>
              </a:ext>
            </a:extLst>
          </p:cNvPr>
          <p:cNvSpPr/>
          <p:nvPr/>
        </p:nvSpPr>
        <p:spPr>
          <a:xfrm>
            <a:off x="2191055" y="6079046"/>
            <a:ext cx="1506591" cy="382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Check</a:t>
            </a:r>
            <a:r>
              <a:rPr lang="es-ES" sz="1600" dirty="0"/>
              <a:t> box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46BC339-39BE-87EE-8C34-BE239ED652C1}"/>
              </a:ext>
            </a:extLst>
          </p:cNvPr>
          <p:cNvSpPr/>
          <p:nvPr/>
        </p:nvSpPr>
        <p:spPr>
          <a:xfrm>
            <a:off x="4612543" y="2795184"/>
            <a:ext cx="862609" cy="382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Text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D61C01C-26BD-7B00-1EF1-51130C62D8E5}"/>
              </a:ext>
            </a:extLst>
          </p:cNvPr>
          <p:cNvSpPr/>
          <p:nvPr/>
        </p:nvSpPr>
        <p:spPr>
          <a:xfrm>
            <a:off x="8178242" y="4695007"/>
            <a:ext cx="1506591" cy="382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Radio </a:t>
            </a:r>
            <a:r>
              <a:rPr lang="es-ES" sz="1600" dirty="0" err="1"/>
              <a:t>button</a:t>
            </a:r>
            <a:endParaRPr lang="es-ES" sz="1600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319195E-D613-0356-8B6F-78478BA5757F}"/>
              </a:ext>
            </a:extLst>
          </p:cNvPr>
          <p:cNvSpPr/>
          <p:nvPr/>
        </p:nvSpPr>
        <p:spPr>
          <a:xfrm>
            <a:off x="8204513" y="5880771"/>
            <a:ext cx="1412562" cy="382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Check</a:t>
            </a:r>
            <a:r>
              <a:rPr lang="es-ES" sz="1600" dirty="0"/>
              <a:t> box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1302A51-6083-B187-8FEB-34F19B1C759E}"/>
              </a:ext>
            </a:extLst>
          </p:cNvPr>
          <p:cNvSpPr/>
          <p:nvPr/>
        </p:nvSpPr>
        <p:spPr>
          <a:xfrm>
            <a:off x="10633169" y="3303696"/>
            <a:ext cx="862609" cy="382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Text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982EAC0E-7F42-A0EA-F84E-BEB2885269BB}"/>
              </a:ext>
            </a:extLst>
          </p:cNvPr>
          <p:cNvSpPr/>
          <p:nvPr/>
        </p:nvSpPr>
        <p:spPr>
          <a:xfrm>
            <a:off x="11159725" y="4641500"/>
            <a:ext cx="1506591" cy="382249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FieldSet</a:t>
            </a:r>
            <a:endParaRPr lang="es-ES" sz="1600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BF9682-79AF-91EF-2B6F-2004D7A9962D}"/>
              </a:ext>
            </a:extLst>
          </p:cNvPr>
          <p:cNvSpPr/>
          <p:nvPr/>
        </p:nvSpPr>
        <p:spPr>
          <a:xfrm>
            <a:off x="11159724" y="5707086"/>
            <a:ext cx="1506591" cy="382249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FieldSet</a:t>
            </a:r>
            <a:endParaRPr lang="es-ES" sz="16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02C68D8-FA60-EEA1-C94A-0C6F725EFC06}"/>
              </a:ext>
            </a:extLst>
          </p:cNvPr>
          <p:cNvSpPr txBox="1"/>
          <p:nvPr/>
        </p:nvSpPr>
        <p:spPr>
          <a:xfrm>
            <a:off x="5665652" y="403603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legend</a:t>
            </a:r>
            <a:endParaRPr lang="es-ES" dirty="0">
              <a:solidFill>
                <a:srgbClr val="00B0F0"/>
              </a:solidFill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D2590934-672A-686F-C66F-1A01889B7EAE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541213" y="4220696"/>
            <a:ext cx="402512" cy="115888"/>
          </a:xfrm>
          <a:prstGeom prst="straightConnector1">
            <a:avLst/>
          </a:prstGeom>
          <a:ln>
            <a:solidFill>
              <a:srgbClr val="00B0F0"/>
            </a:solidFill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921738D-C840-9710-2EDE-F909CC3CDDD0}"/>
              </a:ext>
            </a:extLst>
          </p:cNvPr>
          <p:cNvSpPr txBox="1"/>
          <p:nvPr/>
        </p:nvSpPr>
        <p:spPr>
          <a:xfrm>
            <a:off x="5665652" y="502374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legend</a:t>
            </a:r>
            <a:endParaRPr lang="es-ES" dirty="0">
              <a:solidFill>
                <a:srgbClr val="00B0F0"/>
              </a:solidFill>
            </a:endParaRP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57892E8-F345-29C5-71DC-B5D4C12C8AC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541213" y="5208415"/>
            <a:ext cx="402512" cy="115888"/>
          </a:xfrm>
          <a:prstGeom prst="straightConnector1">
            <a:avLst/>
          </a:prstGeom>
          <a:ln>
            <a:solidFill>
              <a:srgbClr val="00B0F0"/>
            </a:solidFill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C93E4F5-3129-58AF-D4F0-BFF0DDF47669}"/>
              </a:ext>
            </a:extLst>
          </p:cNvPr>
          <p:cNvSpPr txBox="1"/>
          <p:nvPr/>
        </p:nvSpPr>
        <p:spPr>
          <a:xfrm>
            <a:off x="10916357" y="177482"/>
            <a:ext cx="20281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Label</a:t>
            </a:r>
            <a:endParaRPr lang="es-ES" sz="32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s-ES" sz="32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FieldSet</a:t>
            </a:r>
            <a:r>
              <a:rPr lang="es-ES" sz="32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</a:t>
            </a:r>
          </a:p>
          <a:p>
            <a:pPr algn="ctr"/>
            <a:r>
              <a:rPr lang="es-ES" sz="32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Legend</a:t>
            </a:r>
            <a:endParaRPr lang="es-ES" sz="32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s-ES" sz="32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aphicFrame>
        <p:nvGraphicFramePr>
          <p:cNvPr id="48" name="Objeto 47">
            <a:extLst>
              <a:ext uri="{FF2B5EF4-FFF2-40B4-BE49-F238E27FC236}">
                <a16:creationId xmlns:a16="http://schemas.microsoft.com/office/drawing/2014/main" id="{58119B77-BAE3-CC6C-6A34-07C5DE41B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189656"/>
              </p:ext>
            </p:extLst>
          </p:nvPr>
        </p:nvGraphicFramePr>
        <p:xfrm>
          <a:off x="8419867" y="6067267"/>
          <a:ext cx="4556453" cy="116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6" imgW="1507320" imgH="385200" progId="Package">
                  <p:embed/>
                </p:oleObj>
              </mc:Choice>
              <mc:Fallback>
                <p:oleObj name="Objeto empaquetador del shell" showAsIcon="1" r:id="rId6" imgW="150732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9867" y="6067267"/>
                        <a:ext cx="4556453" cy="1166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to 48">
            <a:extLst>
              <a:ext uri="{FF2B5EF4-FFF2-40B4-BE49-F238E27FC236}">
                <a16:creationId xmlns:a16="http://schemas.microsoft.com/office/drawing/2014/main" id="{FE4B5FB3-8249-9FB0-92E9-C1CCDC31F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765454"/>
              </p:ext>
            </p:extLst>
          </p:nvPr>
        </p:nvGraphicFramePr>
        <p:xfrm>
          <a:off x="2686368" y="6164214"/>
          <a:ext cx="3092050" cy="116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8" imgW="1021680" imgH="385200" progId="Package">
                  <p:embed/>
                </p:oleObj>
              </mc:Choice>
              <mc:Fallback>
                <p:oleObj name="Objeto empaquetador del shell" showAsIcon="1" r:id="rId8" imgW="102168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86368" y="6164214"/>
                        <a:ext cx="3092050" cy="1166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576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0F10D7-6C38-BE44-B8C8-AD745E77D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4" t="16768" r="24665"/>
          <a:stretch/>
        </p:blipFill>
        <p:spPr>
          <a:xfrm>
            <a:off x="4622950" y="3245370"/>
            <a:ext cx="3209084" cy="3702082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6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1535" y="1336812"/>
            <a:ext cx="12017696" cy="661949"/>
          </a:xfrm>
        </p:spPr>
        <p:txBody>
          <a:bodyPr>
            <a:normAutofit/>
          </a:bodyPr>
          <a:lstStyle/>
          <a:p>
            <a:pPr lvl="0" algn="just"/>
            <a:r>
              <a:rPr lang="es-ES" sz="2400" dirty="0"/>
              <a:t>La estructura de un documento de HTML5 se compone de: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537770-5DB1-06D0-8FBC-1AE7531E0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831"/>
          <a:stretch/>
        </p:blipFill>
        <p:spPr>
          <a:xfrm>
            <a:off x="4687445" y="2885970"/>
            <a:ext cx="2903863" cy="359400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E7922B5-AD7E-C262-B6CC-468B30063545}"/>
              </a:ext>
            </a:extLst>
          </p:cNvPr>
          <p:cNvSpPr/>
          <p:nvPr/>
        </p:nvSpPr>
        <p:spPr>
          <a:xfrm>
            <a:off x="7733999" y="2522811"/>
            <a:ext cx="4072816" cy="9201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2"/>
                </a:solidFill>
              </a:rPr>
              <a:t>En versiones anteriores a HTML 5 se indica de otra forma. Ejemplo:</a:t>
            </a:r>
          </a:p>
          <a:p>
            <a:pPr algn="ctr"/>
            <a:r>
              <a:rPr lang="es-ES" sz="1400" dirty="0">
                <a:solidFill>
                  <a:schemeClr val="accent2">
                    <a:lumMod val="75000"/>
                  </a:schemeClr>
                </a:solidFill>
              </a:rPr>
              <a:t>&lt;!DOCTYPE HTML PUBLIC "-//W3C//DTD HTML 3.2 Final//EN"&gt;</a:t>
            </a:r>
          </a:p>
        </p:txBody>
      </p:sp>
      <p:sp>
        <p:nvSpPr>
          <p:cNvPr id="18" name="Globo: línea 17">
            <a:extLst>
              <a:ext uri="{FF2B5EF4-FFF2-40B4-BE49-F238E27FC236}">
                <a16:creationId xmlns:a16="http://schemas.microsoft.com/office/drawing/2014/main" id="{6A4ACD54-87FF-F285-D1CE-BC8468000217}"/>
              </a:ext>
            </a:extLst>
          </p:cNvPr>
          <p:cNvSpPr/>
          <p:nvPr/>
        </p:nvSpPr>
        <p:spPr>
          <a:xfrm>
            <a:off x="8207128" y="3712658"/>
            <a:ext cx="4941112" cy="1205129"/>
          </a:xfrm>
          <a:prstGeom prst="borderCallout1">
            <a:avLst>
              <a:gd name="adj1" fmla="val 50789"/>
              <a:gd name="adj2" fmla="val 615"/>
              <a:gd name="adj3" fmla="val 50364"/>
              <a:gd name="adj4" fmla="val -19084"/>
            </a:avLst>
          </a:prstGeom>
          <a:solidFill>
            <a:srgbClr val="E8C719"/>
          </a:solidFill>
          <a:ln w="28575">
            <a:solidFill>
              <a:srgbClr val="E8C81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La cabecera HTML suele contener el título de la página, el juego de caracteres usado y metainformación destinada a los navegadores o los robots de Google</a:t>
            </a:r>
          </a:p>
        </p:txBody>
      </p:sp>
      <p:sp>
        <p:nvSpPr>
          <p:cNvPr id="20" name="Globo: línea 19">
            <a:extLst>
              <a:ext uri="{FF2B5EF4-FFF2-40B4-BE49-F238E27FC236}">
                <a16:creationId xmlns:a16="http://schemas.microsoft.com/office/drawing/2014/main" id="{703BF329-E363-3818-B672-82FCA4102477}"/>
              </a:ext>
            </a:extLst>
          </p:cNvPr>
          <p:cNvSpPr/>
          <p:nvPr/>
        </p:nvSpPr>
        <p:spPr>
          <a:xfrm>
            <a:off x="8207128" y="5249520"/>
            <a:ext cx="4941112" cy="1046154"/>
          </a:xfrm>
          <a:prstGeom prst="borderCallout1">
            <a:avLst>
              <a:gd name="adj1" fmla="val 51739"/>
              <a:gd name="adj2" fmla="val -49"/>
              <a:gd name="adj3" fmla="val 51249"/>
              <a:gd name="adj4" fmla="val -12036"/>
            </a:avLst>
          </a:prstGeom>
          <a:solidFill>
            <a:srgbClr val="57A89E"/>
          </a:solidFill>
          <a:ln w="28575">
            <a:solidFill>
              <a:srgbClr val="5BAFA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 cuerpo HTML es el que contiene el texto, las imágenes, los enlaces… es lo que realmente ve el usuario de la página web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F2BA4BD-4C0A-2EC6-1A52-B36C6912E3C6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2. HTML a vista de pájaro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6B46973-D5A3-79EA-83D2-AC7C368A4B91}"/>
              </a:ext>
            </a:extLst>
          </p:cNvPr>
          <p:cNvGrpSpPr/>
          <p:nvPr/>
        </p:nvGrpSpPr>
        <p:grpSpPr>
          <a:xfrm>
            <a:off x="819787" y="2460736"/>
            <a:ext cx="3795307" cy="1209867"/>
            <a:chOff x="819787" y="2460736"/>
            <a:chExt cx="3795307" cy="1209867"/>
          </a:xfrm>
        </p:grpSpPr>
        <p:sp>
          <p:nvSpPr>
            <p:cNvPr id="8" name="Globo: línea 7">
              <a:extLst>
                <a:ext uri="{FF2B5EF4-FFF2-40B4-BE49-F238E27FC236}">
                  <a16:creationId xmlns:a16="http://schemas.microsoft.com/office/drawing/2014/main" id="{27C57C66-D5F7-80D0-3924-AAAE8A8EB19E}"/>
                </a:ext>
              </a:extLst>
            </p:cNvPr>
            <p:cNvSpPr/>
            <p:nvPr/>
          </p:nvSpPr>
          <p:spPr>
            <a:xfrm>
              <a:off x="819787" y="2460736"/>
              <a:ext cx="3401309" cy="1209867"/>
            </a:xfrm>
            <a:prstGeom prst="borderCallout1">
              <a:avLst>
                <a:gd name="adj1" fmla="val 50789"/>
                <a:gd name="adj2" fmla="val 100217"/>
                <a:gd name="adj3" fmla="val 28243"/>
                <a:gd name="adj4" fmla="val 11349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/>
                <a:t>Prólogo o cabecera</a:t>
              </a:r>
              <a:r>
                <a:rPr lang="es-ES" dirty="0"/>
                <a:t> </a:t>
              </a:r>
              <a:r>
                <a:rPr lang="es-ES" b="1" dirty="0"/>
                <a:t>del documento </a:t>
              </a:r>
              <a:r>
                <a:rPr lang="es-ES" dirty="0"/>
                <a:t>indica qué lenguaje de marcado y versión se está usando</a:t>
              </a:r>
            </a:p>
          </p:txBody>
        </p:sp>
        <p:sp>
          <p:nvSpPr>
            <p:cNvPr id="2" name="Flecha: hacia abajo 1">
              <a:extLst>
                <a:ext uri="{FF2B5EF4-FFF2-40B4-BE49-F238E27FC236}">
                  <a16:creationId xmlns:a16="http://schemas.microsoft.com/office/drawing/2014/main" id="{FC05E3B0-A2A2-092F-8C61-E675D0D7097A}"/>
                </a:ext>
              </a:extLst>
            </p:cNvPr>
            <p:cNvSpPr/>
            <p:nvPr/>
          </p:nvSpPr>
          <p:spPr>
            <a:xfrm rot="16200000">
              <a:off x="4043697" y="2795829"/>
              <a:ext cx="624468" cy="51832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C2109BE-203C-B8F0-11FB-2A8775122678}"/>
              </a:ext>
            </a:extLst>
          </p:cNvPr>
          <p:cNvGrpSpPr/>
          <p:nvPr/>
        </p:nvGrpSpPr>
        <p:grpSpPr>
          <a:xfrm>
            <a:off x="794479" y="4535998"/>
            <a:ext cx="3864622" cy="867955"/>
            <a:chOff x="794479" y="4535998"/>
            <a:chExt cx="3864622" cy="867955"/>
          </a:xfrm>
        </p:grpSpPr>
        <p:sp>
          <p:nvSpPr>
            <p:cNvPr id="10" name="Globo: línea 9">
              <a:extLst>
                <a:ext uri="{FF2B5EF4-FFF2-40B4-BE49-F238E27FC236}">
                  <a16:creationId xmlns:a16="http://schemas.microsoft.com/office/drawing/2014/main" id="{D5A777DA-D70F-7FCE-A395-3E331EF7FC39}"/>
                </a:ext>
              </a:extLst>
            </p:cNvPr>
            <p:cNvSpPr/>
            <p:nvPr/>
          </p:nvSpPr>
          <p:spPr>
            <a:xfrm>
              <a:off x="794479" y="4535998"/>
              <a:ext cx="3417912" cy="867955"/>
            </a:xfrm>
            <a:prstGeom prst="borderCallout1">
              <a:avLst>
                <a:gd name="adj1" fmla="val 50789"/>
                <a:gd name="adj2" fmla="val 100217"/>
                <a:gd name="adj3" fmla="val 51509"/>
                <a:gd name="adj4" fmla="val 100218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E44D26"/>
                  </a:solidFill>
                </a:rPr>
                <a:t>Cuerpo</a:t>
              </a:r>
              <a:r>
                <a:rPr lang="es-ES" dirty="0">
                  <a:solidFill>
                    <a:srgbClr val="E44D26"/>
                  </a:solidFill>
                </a:rPr>
                <a:t> </a:t>
              </a:r>
              <a:r>
                <a:rPr lang="es-ES" b="1" dirty="0">
                  <a:solidFill>
                    <a:srgbClr val="E44D26"/>
                  </a:solidFill>
                </a:rPr>
                <a:t>del documento </a:t>
              </a:r>
              <a:r>
                <a:rPr lang="es-ES" dirty="0">
                  <a:solidFill>
                    <a:srgbClr val="E44D26"/>
                  </a:solidFill>
                </a:rPr>
                <a:t>que contiene la información de la página web</a:t>
              </a:r>
            </a:p>
          </p:txBody>
        </p:sp>
        <p:sp>
          <p:nvSpPr>
            <p:cNvPr id="11" name="Flecha: hacia abajo 10">
              <a:extLst>
                <a:ext uri="{FF2B5EF4-FFF2-40B4-BE49-F238E27FC236}">
                  <a16:creationId xmlns:a16="http://schemas.microsoft.com/office/drawing/2014/main" id="{73B59207-C679-1AEC-4F61-A5D6B194EB53}"/>
                </a:ext>
              </a:extLst>
            </p:cNvPr>
            <p:cNvSpPr/>
            <p:nvPr/>
          </p:nvSpPr>
          <p:spPr>
            <a:xfrm rot="16200000">
              <a:off x="4123512" y="4746620"/>
              <a:ext cx="624468" cy="44671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90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97FD-FD2D-BB8A-5930-92356C85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69E3810-CBB5-62B5-FF21-B78FE57C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60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B5529A8-1B2B-486D-079C-FAB878BA6E6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9C8D80-F39A-7A79-2547-4D460C17D319}"/>
              </a:ext>
            </a:extLst>
          </p:cNvPr>
          <p:cNvSpPr txBox="1"/>
          <p:nvPr/>
        </p:nvSpPr>
        <p:spPr>
          <a:xfrm>
            <a:off x="10554390" y="210344"/>
            <a:ext cx="31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Label</a:t>
            </a:r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CheckBox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E42A-0125-EB6E-0976-4A61A565C0B4}"/>
              </a:ext>
            </a:extLst>
          </p:cNvPr>
          <p:cNvSpPr txBox="1"/>
          <p:nvPr/>
        </p:nvSpPr>
        <p:spPr>
          <a:xfrm>
            <a:off x="267542" y="1794678"/>
            <a:ext cx="9359900" cy="42780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        &lt;form</a:t>
            </a:r>
            <a:r>
              <a:rPr lang="nn-NO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'https://jkorpela.fi/cgi-bin/echo.cgi'</a:t>
            </a:r>
            <a:r>
              <a:rPr lang="nn-NO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checkbox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s-E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"vehiculo1"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"vehiculo1"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es-ES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"vehiculo1"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Tengo una bicicleta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checkbox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s-E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"vehiculo2"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"vehiculo2"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checked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es-ES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"vehiculo2"</a:t>
            </a:r>
            <a:r>
              <a:rPr lang="es-ES" sz="1800" b="0" dirty="0">
                <a:solidFill>
                  <a:srgbClr val="0000FF"/>
                </a:solidFill>
                <a:highlight>
                  <a:srgbClr val="00FF00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Tengo un coche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checkbox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s-E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"vehiculo3"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"vehiculo3"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"Si" </a:t>
            </a:r>
            <a:r>
              <a:rPr lang="es-E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checked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es-ES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"vehiculo3"</a:t>
            </a:r>
            <a:r>
              <a:rPr lang="es-ES" sz="1800" b="0" dirty="0">
                <a:solidFill>
                  <a:srgbClr val="0000FF"/>
                </a:solidFill>
                <a:highlight>
                  <a:srgbClr val="00FF00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Tengo un barco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23CDF2-5F0A-1B04-3536-7C3EF71C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527" y="2835182"/>
            <a:ext cx="3196706" cy="174365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4CDD724-1610-37C3-9938-E0631E68C8EA}"/>
              </a:ext>
            </a:extLst>
          </p:cNvPr>
          <p:cNvSpPr/>
          <p:nvPr/>
        </p:nvSpPr>
        <p:spPr>
          <a:xfrm>
            <a:off x="9469864" y="3383483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268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4284C-A38C-BA2C-9033-1CA90EAB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21381479-9ED9-65EB-017F-93A140F5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61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4C460F3-8769-A6AA-3771-1A1511746DE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7437E-206A-A8D0-FECC-9B3B1D0794C1}"/>
              </a:ext>
            </a:extLst>
          </p:cNvPr>
          <p:cNvSpPr txBox="1"/>
          <p:nvPr/>
        </p:nvSpPr>
        <p:spPr>
          <a:xfrm>
            <a:off x="10410824" y="210344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Label</a:t>
            </a:r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Radio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988B9DA-C040-C5A5-1869-81BC1BDBCF9B}"/>
              </a:ext>
            </a:extLst>
          </p:cNvPr>
          <p:cNvSpPr/>
          <p:nvPr/>
        </p:nvSpPr>
        <p:spPr>
          <a:xfrm rot="5400000">
            <a:off x="11233087" y="4703753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9A4473-DEBD-8C7D-5C8B-BAF4F55045E0}"/>
              </a:ext>
            </a:extLst>
          </p:cNvPr>
          <p:cNvSpPr txBox="1"/>
          <p:nvPr/>
        </p:nvSpPr>
        <p:spPr>
          <a:xfrm>
            <a:off x="228600" y="1263848"/>
            <a:ext cx="9860280" cy="55399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00"/>
                </a:solidFill>
                <a:highlight>
                  <a:srgbClr val="A6CAF0"/>
                </a:highlight>
              </a:rPr>
              <a:t>&lt;!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DOCTYPE HTML</a:t>
            </a:r>
            <a:r>
              <a:rPr lang="es-ES" sz="1800" dirty="0">
                <a:solidFill>
                  <a:srgbClr val="000000"/>
                </a:solidFill>
                <a:highlight>
                  <a:srgbClr val="A6CAF0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          &lt;form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'https://jkorpela.fi/cgi-bin/echo.cgi’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p&gt;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Sexo: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es-ES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      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n-U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"hombre"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sexo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"hombre"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checked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es-ES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"hombre"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Hombre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s-E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"mujer"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"sexo"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"mujer"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es-ES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"mujer"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Mujer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Estado Civil: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p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s-E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"soltero"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"estado"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"soltero"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&lt;label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it-IT" sz="1800" b="0" dirty="0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it-IT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it-IT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"soltero"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it-IT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Soltero</a:t>
            </a:r>
            <a:r>
              <a:rPr lang="it-IT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&lt;/label&gt;&lt;br/&gt;</a:t>
            </a:r>
            <a:endParaRPr lang="it-IT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es-ES" sz="18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00"/>
                </a:highlight>
              </a:rPr>
              <a:t>"casado"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"estado"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"casado"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for</a:t>
            </a:r>
            <a:r>
              <a:rPr lang="es-ES" sz="18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1800" b="1" dirty="0">
                <a:solidFill>
                  <a:srgbClr val="8000FF"/>
                </a:solidFill>
                <a:highlight>
                  <a:srgbClr val="00FF00"/>
                </a:highlight>
              </a:rPr>
              <a:t>"casado"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casado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18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18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8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8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29A423-5AA6-C439-1413-B904ECBD9B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0"/>
          <a:stretch/>
        </p:blipFill>
        <p:spPr>
          <a:xfrm>
            <a:off x="10410824" y="1946262"/>
            <a:ext cx="2809875" cy="321339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77C5AB38-0ABA-7B26-8170-7B067A94BB5C}"/>
              </a:ext>
            </a:extLst>
          </p:cNvPr>
          <p:cNvSpPr/>
          <p:nvPr/>
        </p:nvSpPr>
        <p:spPr>
          <a:xfrm>
            <a:off x="9828300" y="3299493"/>
            <a:ext cx="494676" cy="50217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075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FECF1-C93C-0438-F682-AB74DD2A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D1A6CD-4FF1-D518-BB95-D4AB6522C3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3263" y="1416562"/>
            <a:ext cx="9031237" cy="1366831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Tenemos muchos tipos de input además de </a:t>
            </a:r>
            <a:r>
              <a:rPr lang="es-ES" sz="2400" dirty="0" err="1"/>
              <a:t>text</a:t>
            </a:r>
            <a:r>
              <a:rPr lang="es-ES" sz="2400" dirty="0"/>
              <a:t> y </a:t>
            </a:r>
            <a:r>
              <a:rPr lang="es-ES" sz="2400" dirty="0" err="1"/>
              <a:t>submit</a:t>
            </a:r>
            <a:r>
              <a:rPr lang="es-ES" sz="2400" dirty="0"/>
              <a:t>.</a:t>
            </a:r>
          </a:p>
          <a:p>
            <a:pPr algn="just"/>
            <a:r>
              <a:rPr lang="es-ES" sz="2400" dirty="0"/>
              <a:t>Se adaptan a casi cualquier situación (texto, número, email, contraseña, fecha, color, URL...)</a:t>
            </a:r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FB6332A-2F56-6C6E-57CC-65C9609BEAB1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21E205-7F02-DD33-D378-8B32FEB46761}"/>
              </a:ext>
            </a:extLst>
          </p:cNvPr>
          <p:cNvSpPr txBox="1"/>
          <p:nvPr/>
        </p:nvSpPr>
        <p:spPr>
          <a:xfrm>
            <a:off x="10369549" y="103827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Otros Input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3080720-AEF6-78FE-A437-1FDD3C17551C}"/>
              </a:ext>
            </a:extLst>
          </p:cNvPr>
          <p:cNvGrpSpPr/>
          <p:nvPr/>
        </p:nvGrpSpPr>
        <p:grpSpPr>
          <a:xfrm>
            <a:off x="9947496" y="918529"/>
            <a:ext cx="3177913" cy="5780873"/>
            <a:chOff x="10132208" y="2186568"/>
            <a:chExt cx="2782115" cy="506088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8465FC1-268B-F886-B175-2A4E1C87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r="995"/>
            <a:stretch/>
          </p:blipFill>
          <p:spPr>
            <a:xfrm>
              <a:off x="10132208" y="2186568"/>
              <a:ext cx="2782115" cy="5060885"/>
            </a:xfrm>
            <a:prstGeom prst="rect">
              <a:avLst/>
            </a:prstGeom>
            <a:ln w="19050" cap="sq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6189130-F495-AE3F-9293-4D52FD49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010" y="4631281"/>
              <a:ext cx="602060" cy="374390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1C3B62C3-31D8-62EB-8F13-2D84B3815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72" y="4833355"/>
            <a:ext cx="2190528" cy="2364081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A624DC1D-7A94-8E27-E1E1-F507B826FFAE}"/>
              </a:ext>
            </a:extLst>
          </p:cNvPr>
          <p:cNvGrpSpPr/>
          <p:nvPr/>
        </p:nvGrpSpPr>
        <p:grpSpPr>
          <a:xfrm>
            <a:off x="392931" y="4785714"/>
            <a:ext cx="6646044" cy="1108497"/>
            <a:chOff x="392931" y="4785714"/>
            <a:chExt cx="6646044" cy="1108497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4AC81279-56EA-4651-1C8E-5EE91BDFF720}"/>
                </a:ext>
              </a:extLst>
            </p:cNvPr>
            <p:cNvGrpSpPr/>
            <p:nvPr/>
          </p:nvGrpSpPr>
          <p:grpSpPr>
            <a:xfrm>
              <a:off x="392931" y="4785714"/>
              <a:ext cx="6646044" cy="1108497"/>
              <a:chOff x="392931" y="4785714"/>
              <a:chExt cx="6646044" cy="1108497"/>
            </a:xfrm>
          </p:grpSpPr>
          <p:sp>
            <p:nvSpPr>
              <p:cNvPr id="17" name="Marcador de texto 2">
                <a:extLst>
                  <a:ext uri="{FF2B5EF4-FFF2-40B4-BE49-F238E27FC236}">
                    <a16:creationId xmlns:a16="http://schemas.microsoft.com/office/drawing/2014/main" id="{5D47A11E-4A07-EA51-F90C-C958454CF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931" y="4785714"/>
                <a:ext cx="6470094" cy="3421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77979" indent="-377979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984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818954" indent="-314982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764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9929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54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763900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2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267872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2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771844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2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3275815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2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779787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2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4283758" indent="-251986" algn="l" defTabSz="503972" rtl="0" eaLnBrk="1" latinLnBrk="0" hangingPunct="1">
                  <a:spcBef>
                    <a:spcPts val="1102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323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s-ES" sz="2180" dirty="0"/>
                  <a:t>Facilitar la entrada de información al usuario.</a:t>
                </a:r>
                <a:endParaRPr lang="es-ES" sz="2580" dirty="0"/>
              </a:p>
              <a:p>
                <a:endParaRPr lang="es-ES" sz="2580" dirty="0"/>
              </a:p>
              <a:p>
                <a:endParaRPr lang="es-ES" sz="2800" dirty="0"/>
              </a:p>
              <a:p>
                <a:endParaRPr lang="es-ES" sz="2800" dirty="0"/>
              </a:p>
              <a:p>
                <a:endParaRPr lang="es-ES" sz="2800" dirty="0"/>
              </a:p>
              <a:p>
                <a:endParaRPr lang="es-ES" sz="2800" dirty="0"/>
              </a:p>
              <a:p>
                <a:endParaRPr lang="es-ES" sz="2800" dirty="0"/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84ACEFC-D375-61C6-0BA7-D1B344CC10C1}"/>
                  </a:ext>
                </a:extLst>
              </p:cNvPr>
              <p:cNvSpPr txBox="1"/>
              <p:nvPr/>
            </p:nvSpPr>
            <p:spPr>
              <a:xfrm>
                <a:off x="1172494" y="5247880"/>
                <a:ext cx="5866481" cy="6463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Por ejemplo, al hacer clic sobre           , se abrirá un panel para selección visual de color</a:t>
                </a:r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56EE488-03FC-43BF-A552-E45EEBB21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2" t="12831" r="7119" b="10263"/>
            <a:stretch/>
          </p:blipFill>
          <p:spPr>
            <a:xfrm>
              <a:off x="4647802" y="5283118"/>
              <a:ext cx="521495" cy="287927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B3B2216-D217-9AE8-62BB-344FABD5338B}"/>
              </a:ext>
            </a:extLst>
          </p:cNvPr>
          <p:cNvGrpSpPr/>
          <p:nvPr/>
        </p:nvGrpSpPr>
        <p:grpSpPr>
          <a:xfrm>
            <a:off x="10224079" y="6240322"/>
            <a:ext cx="2667570" cy="1126391"/>
            <a:chOff x="10224079" y="6240322"/>
            <a:chExt cx="2667570" cy="1126391"/>
          </a:xfrm>
        </p:grpSpPr>
        <p:graphicFrame>
          <p:nvGraphicFramePr>
            <p:cNvPr id="14" name="Objeto 13">
              <a:extLst>
                <a:ext uri="{FF2B5EF4-FFF2-40B4-BE49-F238E27FC236}">
                  <a16:creationId xmlns:a16="http://schemas.microsoft.com/office/drawing/2014/main" id="{27D8A9CD-B81D-BFEC-33C2-D6ACB72D2D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4197213"/>
                </p:ext>
              </p:extLst>
            </p:nvPr>
          </p:nvGraphicFramePr>
          <p:xfrm>
            <a:off x="10224079" y="6240322"/>
            <a:ext cx="2667570" cy="918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Objeto empaquetador del shell" showAsIcon="1" r:id="rId6" imgW="1121400" imgH="385200" progId="Package">
                    <p:embed/>
                  </p:oleObj>
                </mc:Choice>
                <mc:Fallback>
                  <p:oleObj name="Objeto empaquetador del shell" showAsIcon="1" r:id="rId6" imgW="1121400" imgH="385200" progId="Package">
                    <p:embed/>
                    <p:pic>
                      <p:nvPicPr>
                        <p:cNvPr id="11" name="Objeto 10">
                          <a:extLst>
                            <a:ext uri="{FF2B5EF4-FFF2-40B4-BE49-F238E27FC236}">
                              <a16:creationId xmlns:a16="http://schemas.microsoft.com/office/drawing/2014/main" id="{C3E0B551-0D45-996B-30CC-5E171ED148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24079" y="6240322"/>
                          <a:ext cx="2667570" cy="9181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5A102B1-5CC7-A769-ACDC-3DA0644E9D56}"/>
                </a:ext>
              </a:extLst>
            </p:cNvPr>
            <p:cNvSpPr txBox="1"/>
            <p:nvPr/>
          </p:nvSpPr>
          <p:spPr>
            <a:xfrm>
              <a:off x="10468809" y="7028159"/>
              <a:ext cx="2343150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(2 </a:t>
              </a:r>
              <a:r>
                <a:rPr lang="es-ES" sz="1600" dirty="0" err="1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clicks</a:t>
              </a:r>
              <a:r>
                <a:rPr lang="es-E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 para abrir)</a:t>
              </a:r>
            </a:p>
          </p:txBody>
        </p:sp>
      </p:grp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0839845-25AB-B6C1-35B6-AB5362411A9B}"/>
              </a:ext>
            </a:extLst>
          </p:cNvPr>
          <p:cNvSpPr txBox="1">
            <a:spLocks/>
          </p:cNvSpPr>
          <p:nvPr/>
        </p:nvSpPr>
        <p:spPr>
          <a:xfrm>
            <a:off x="436899" y="6319792"/>
            <a:ext cx="7099366" cy="78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Vamos  a  ver  a  continuación varios  de ellos.</a:t>
            </a:r>
          </a:p>
          <a:p>
            <a:pPr marL="0" indent="0" algn="just">
              <a:buFont typeface="Wingdings 3" charset="2"/>
              <a:buNone/>
            </a:pPr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>
              <a:highlight>
                <a:srgbClr val="FFFF00"/>
              </a:highlight>
            </a:endParaRPr>
          </a:p>
          <a:p>
            <a:pPr lvl="1" algn="just"/>
            <a:endParaRPr lang="es-ES" sz="600" dirty="0">
              <a:solidFill>
                <a:schemeClr val="tx2"/>
              </a:solidFill>
            </a:endParaRPr>
          </a:p>
          <a:p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72AE0A8-45E4-C8D8-FC48-EC0A917829B2}"/>
              </a:ext>
            </a:extLst>
          </p:cNvPr>
          <p:cNvGrpSpPr/>
          <p:nvPr/>
        </p:nvGrpSpPr>
        <p:grpSpPr>
          <a:xfrm>
            <a:off x="381000" y="3028973"/>
            <a:ext cx="9031237" cy="1584432"/>
            <a:chOff x="381000" y="3028973"/>
            <a:chExt cx="9031237" cy="1584432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1D3CB16-CD70-4AC4-C92D-43A84776DB88}"/>
                </a:ext>
              </a:extLst>
            </p:cNvPr>
            <p:cNvSpPr txBox="1"/>
            <p:nvPr/>
          </p:nvSpPr>
          <p:spPr>
            <a:xfrm>
              <a:off x="1172494" y="3967074"/>
              <a:ext cx="7472112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Por ejemplo, si escribes un </a:t>
              </a:r>
              <a:r>
                <a:rPr lang="es-ES" b="1" dirty="0">
                  <a:solidFill>
                    <a:schemeClr val="accent2">
                      <a:lumMod val="75000"/>
                    </a:schemeClr>
                  </a:solidFill>
                </a:rPr>
                <a:t>texto que no es un email </a:t>
              </a:r>
              <a:r>
                <a:rPr lang="es-ES" dirty="0"/>
                <a:t>y pulsas enviar, </a:t>
              </a:r>
            </a:p>
            <a:p>
              <a:r>
                <a:rPr lang="es-ES" dirty="0"/>
                <a:t>por defecto no se enviará y te pedirá que lo corrijas</a:t>
              </a:r>
            </a:p>
          </p:txBody>
        </p:sp>
        <p:sp>
          <p:nvSpPr>
            <p:cNvPr id="12" name="Marcador de texto 2">
              <a:extLst>
                <a:ext uri="{FF2B5EF4-FFF2-40B4-BE49-F238E27FC236}">
                  <a16:creationId xmlns:a16="http://schemas.microsoft.com/office/drawing/2014/main" id="{B78B8300-01D1-4D79-A485-EAD6DDB80D66}"/>
                </a:ext>
              </a:extLst>
            </p:cNvPr>
            <p:cNvSpPr txBox="1">
              <a:spLocks/>
            </p:cNvSpPr>
            <p:nvPr/>
          </p:nvSpPr>
          <p:spPr>
            <a:xfrm>
              <a:off x="381000" y="3028973"/>
              <a:ext cx="9031237" cy="988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77979" indent="-377979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984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818954" indent="-314982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764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54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503972" rtl="0" eaLnBrk="1" latinLnBrk="0" hangingPunct="1">
                <a:spcBef>
                  <a:spcPts val="1102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323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2400" dirty="0"/>
                <a:t>Los diferentes tipos de input sirven para: </a:t>
              </a:r>
            </a:p>
            <a:p>
              <a:pPr lvl="1" algn="just"/>
              <a:r>
                <a:rPr lang="es-ES" sz="2180" dirty="0"/>
                <a:t>Validar que lo que introduce el usuario es correcto</a:t>
              </a:r>
              <a:endParaRPr lang="es-ES" sz="2800" dirty="0"/>
            </a:p>
            <a:p>
              <a:pPr marL="0" indent="0">
                <a:buNone/>
              </a:pPr>
              <a:endParaRPr lang="es-ES" sz="2800" dirty="0"/>
            </a:p>
          </p:txBody>
        </p:sp>
      </p:grpSp>
      <p:pic>
        <p:nvPicPr>
          <p:cNvPr id="3078" name="Picture 6" descr="Plus de 30 images de Oops et de Oups - Pixabay">
            <a:extLst>
              <a:ext uri="{FF2B5EF4-FFF2-40B4-BE49-F238E27FC236}">
                <a16:creationId xmlns:a16="http://schemas.microsoft.com/office/drawing/2014/main" id="{5CD2199E-DEBE-5C91-836F-81541A1F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667" y="3794657"/>
            <a:ext cx="810172" cy="8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A9B78-F952-6A85-1D68-E9A52608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19066DF-767D-6D8A-1AF3-6B001D6257E8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19284D-F802-7C91-5AA7-3495B64B9C66}"/>
              </a:ext>
            </a:extLst>
          </p:cNvPr>
          <p:cNvSpPr txBox="1"/>
          <p:nvPr/>
        </p:nvSpPr>
        <p:spPr>
          <a:xfrm>
            <a:off x="10344465" y="126517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Otros Input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B2F1773-F456-82E7-48ED-338C8819B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02" y="1753390"/>
            <a:ext cx="1133475" cy="7048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19269A6-B1D3-E028-A81D-04656D9A9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0" y="1843618"/>
            <a:ext cx="3706812" cy="40004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3678831-8E4A-41A0-CB7A-7D1E887A8E5F}"/>
              </a:ext>
            </a:extLst>
          </p:cNvPr>
          <p:cNvSpPr txBox="1"/>
          <p:nvPr/>
        </p:nvSpPr>
        <p:spPr>
          <a:xfrm>
            <a:off x="368300" y="1836194"/>
            <a:ext cx="789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"color"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micolor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"#55bb33"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9AA8196-A67A-1FA9-4625-5D9DF3212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02" y="2380412"/>
            <a:ext cx="2596198" cy="59642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2E931E4-524E-F558-DD6E-798BADC362E3}"/>
              </a:ext>
            </a:extLst>
          </p:cNvPr>
          <p:cNvSpPr txBox="1"/>
          <p:nvPr/>
        </p:nvSpPr>
        <p:spPr>
          <a:xfrm>
            <a:off x="368300" y="2437813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"date"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cumpleaños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37AECA7-528D-A7CA-2F0C-027DA4CE4BEB}"/>
              </a:ext>
            </a:extLst>
          </p:cNvPr>
          <p:cNvSpPr txBox="1"/>
          <p:nvPr/>
        </p:nvSpPr>
        <p:spPr>
          <a:xfrm>
            <a:off x="368300" y="3039432"/>
            <a:ext cx="789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"date"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plazo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min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"2024-01-01"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AEFF4A4-EB61-23CC-3BB7-5552731455A4}"/>
              </a:ext>
            </a:extLst>
          </p:cNvPr>
          <p:cNvSpPr txBox="1"/>
          <p:nvPr/>
        </p:nvSpPr>
        <p:spPr>
          <a:xfrm>
            <a:off x="368300" y="3641051"/>
            <a:ext cx="789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"date"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plazo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max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"2024-12-31"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1D56D17-9088-9545-844B-30BD877F5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28" y="4104654"/>
            <a:ext cx="3785634" cy="72585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C6D0C1B-80E4-E63D-1449-107506D9E6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6"/>
          <a:stretch/>
        </p:blipFill>
        <p:spPr>
          <a:xfrm>
            <a:off x="11114086" y="2934759"/>
            <a:ext cx="1636713" cy="3932229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75DEE12-DCE9-5BD3-0EB2-E1FB098E6CDB}"/>
              </a:ext>
            </a:extLst>
          </p:cNvPr>
          <p:cNvSpPr txBox="1"/>
          <p:nvPr/>
        </p:nvSpPr>
        <p:spPr>
          <a:xfrm>
            <a:off x="368300" y="4242670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"datetime-local"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"reunion"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2C34C0C-C539-11D0-5098-D8F597F52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28" y="4788347"/>
            <a:ext cx="3785393" cy="62534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D67D76DE-AB32-7841-6E9D-63CFC086F50E}"/>
              </a:ext>
            </a:extLst>
          </p:cNvPr>
          <p:cNvSpPr txBox="1"/>
          <p:nvPr/>
        </p:nvSpPr>
        <p:spPr>
          <a:xfrm>
            <a:off x="368300" y="4844288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correo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2398F89C-4347-8975-94C7-22D931B6B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85" y="5407020"/>
            <a:ext cx="2638425" cy="1457325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5289E90-0CF8-B165-1626-D772E1582F3F}"/>
              </a:ext>
            </a:extLst>
          </p:cNvPr>
          <p:cNvSpPr txBox="1"/>
          <p:nvPr/>
        </p:nvSpPr>
        <p:spPr>
          <a:xfrm>
            <a:off x="368300" y="5450432"/>
            <a:ext cx="70739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2200" dirty="0">
                <a:solidFill>
                  <a:srgbClr val="0000FF"/>
                </a:solidFill>
                <a:highlight>
                  <a:srgbClr val="FFFFFF"/>
                </a:highlight>
              </a:rPr>
              <a:t>&lt;form</a:t>
            </a:r>
            <a:r>
              <a:rPr lang="nn-NO" sz="2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20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"https://jkorpela.fi/cgi-bin/echo.cgi"</a:t>
            </a:r>
            <a:r>
              <a:rPr lang="nn-NO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image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src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"img_submit.gif"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A55774A3-5AF2-010A-43DA-8CBF9CB421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6" r="38185"/>
          <a:stretch/>
        </p:blipFill>
        <p:spPr>
          <a:xfrm>
            <a:off x="10200528" y="5456503"/>
            <a:ext cx="1700181" cy="12731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5A51239-D032-5C76-70A0-D725CE9BC0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2" y="2934759"/>
            <a:ext cx="3051175" cy="39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8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/>
      <p:bldP spid="27" grpId="0"/>
      <p:bldP spid="33" grpId="0"/>
      <p:bldP spid="37" grpId="0"/>
      <p:bldP spid="4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F6E55-5FED-227A-C8FF-F20C22C4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D480236-7429-5CBE-9DEC-B35DB6604FC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1ABD24-387A-44CC-3488-703D523D8D17}"/>
              </a:ext>
            </a:extLst>
          </p:cNvPr>
          <p:cNvSpPr txBox="1"/>
          <p:nvPr/>
        </p:nvSpPr>
        <p:spPr>
          <a:xfrm>
            <a:off x="736600" y="1734235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"file"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fichero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23D9C-E6AF-4412-C180-79F22C875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98" y="1691075"/>
            <a:ext cx="4686300" cy="5048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195E8A-3A5B-CD44-4872-77655E61D8D1}"/>
              </a:ext>
            </a:extLst>
          </p:cNvPr>
          <p:cNvSpPr txBox="1"/>
          <p:nvPr/>
        </p:nvSpPr>
        <p:spPr>
          <a:xfrm>
            <a:off x="10829873" y="1764192"/>
            <a:ext cx="23431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s-ES" dirty="0"/>
              <a:t>Nómina.pdf              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E7E417-7222-E253-CF52-D4FD3D3EFF94}"/>
              </a:ext>
            </a:extLst>
          </p:cNvPr>
          <p:cNvSpPr txBox="1"/>
          <p:nvPr/>
        </p:nvSpPr>
        <p:spPr>
          <a:xfrm>
            <a:off x="736600" y="2347856"/>
            <a:ext cx="7661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"hidden"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IdCliente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"675"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320E28-6AB2-BE0F-A7A3-84C6B0D49DA5}"/>
              </a:ext>
            </a:extLst>
          </p:cNvPr>
          <p:cNvSpPr txBox="1"/>
          <p:nvPr/>
        </p:nvSpPr>
        <p:spPr>
          <a:xfrm>
            <a:off x="736600" y="2961477"/>
            <a:ext cx="7865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"number"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piso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533326-52AE-C2A8-5910-7F730EA4F4C0}"/>
              </a:ext>
            </a:extLst>
          </p:cNvPr>
          <p:cNvSpPr txBox="1"/>
          <p:nvPr/>
        </p:nvSpPr>
        <p:spPr>
          <a:xfrm>
            <a:off x="740229" y="4188719"/>
            <a:ext cx="8194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"range"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"peso"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4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088012-CF6D-2B43-9543-D56EC54E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42" y="4203888"/>
            <a:ext cx="2619375" cy="46672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2440FBF-6433-C6EC-696D-E26F96D4A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98" y="2812748"/>
            <a:ext cx="1206032" cy="69681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9D0ACBA-D1AD-0F68-7016-D555AFB5DE73}"/>
              </a:ext>
            </a:extLst>
          </p:cNvPr>
          <p:cNvSpPr txBox="1"/>
          <p:nvPr/>
        </p:nvSpPr>
        <p:spPr>
          <a:xfrm>
            <a:off x="736600" y="4802340"/>
            <a:ext cx="7538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tel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telefono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4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C52869F-7BA6-B108-8AE8-590632EB2D53}"/>
              </a:ext>
            </a:extLst>
          </p:cNvPr>
          <p:cNvSpPr/>
          <p:nvPr/>
        </p:nvSpPr>
        <p:spPr>
          <a:xfrm>
            <a:off x="8537398" y="4796397"/>
            <a:ext cx="2355975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94208CB-C64D-C044-ED40-80410D8E8956}"/>
              </a:ext>
            </a:extLst>
          </p:cNvPr>
          <p:cNvSpPr txBox="1"/>
          <p:nvPr/>
        </p:nvSpPr>
        <p:spPr>
          <a:xfrm>
            <a:off x="8537398" y="4766288"/>
            <a:ext cx="2355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/>
              <a:t>956 23 14 78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9365C9-1F2B-9BF9-E6AC-B2D97ED7ADC5}"/>
              </a:ext>
            </a:extLst>
          </p:cNvPr>
          <p:cNvSpPr txBox="1"/>
          <p:nvPr/>
        </p:nvSpPr>
        <p:spPr>
          <a:xfrm>
            <a:off x="736600" y="5415961"/>
            <a:ext cx="6748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url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"web"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400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72D6D28-512E-AFDB-C85E-10521879E9D8}"/>
              </a:ext>
            </a:extLst>
          </p:cNvPr>
          <p:cNvSpPr/>
          <p:nvPr/>
        </p:nvSpPr>
        <p:spPr>
          <a:xfrm>
            <a:off x="8537398" y="5424028"/>
            <a:ext cx="4576076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F3DC260-5988-8C69-CACC-C4214E7E2466}"/>
              </a:ext>
            </a:extLst>
          </p:cNvPr>
          <p:cNvSpPr txBox="1"/>
          <p:nvPr/>
        </p:nvSpPr>
        <p:spPr>
          <a:xfrm>
            <a:off x="8537398" y="5415961"/>
            <a:ext cx="43877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/>
              <a:t>http://uca.es/index.php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C1F0D99-2C38-F838-E7C4-4C500245E47F}"/>
              </a:ext>
            </a:extLst>
          </p:cNvPr>
          <p:cNvSpPr txBox="1"/>
          <p:nvPr/>
        </p:nvSpPr>
        <p:spPr>
          <a:xfrm>
            <a:off x="754062" y="3575098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"password"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contraseña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7A79268-8405-6298-7605-F549D3ABC421}"/>
              </a:ext>
            </a:extLst>
          </p:cNvPr>
          <p:cNvSpPr/>
          <p:nvPr/>
        </p:nvSpPr>
        <p:spPr>
          <a:xfrm>
            <a:off x="8537398" y="3596706"/>
            <a:ext cx="4686300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63C393E-62AF-6BE1-AE7A-F3CA3875C78E}"/>
              </a:ext>
            </a:extLst>
          </p:cNvPr>
          <p:cNvSpPr txBox="1"/>
          <p:nvPr/>
        </p:nvSpPr>
        <p:spPr>
          <a:xfrm>
            <a:off x="8571882" y="3547017"/>
            <a:ext cx="2158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●●●●●●●</a:t>
            </a:r>
            <a:endParaRPr lang="es-ES" sz="30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8F40AF4-E579-6D28-85C9-47A8F7B21E16}"/>
              </a:ext>
            </a:extLst>
          </p:cNvPr>
          <p:cNvSpPr txBox="1"/>
          <p:nvPr/>
        </p:nvSpPr>
        <p:spPr>
          <a:xfrm>
            <a:off x="8482286" y="2321138"/>
            <a:ext cx="428216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sz="2400" i="1" dirty="0">
                <a:solidFill>
                  <a:srgbClr val="FF0000"/>
                </a:solidFill>
              </a:rPr>
              <a:t>Esta oculto, pero se envía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1A9172-C004-FF20-B7BA-57F532A778C4}"/>
              </a:ext>
            </a:extLst>
          </p:cNvPr>
          <p:cNvSpPr txBox="1"/>
          <p:nvPr/>
        </p:nvSpPr>
        <p:spPr>
          <a:xfrm>
            <a:off x="8622795" y="289953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F803152-8FD2-85DC-6E3B-CDC03BFE88F0}"/>
              </a:ext>
            </a:extLst>
          </p:cNvPr>
          <p:cNvSpPr txBox="1"/>
          <p:nvPr/>
        </p:nvSpPr>
        <p:spPr>
          <a:xfrm>
            <a:off x="8622795" y="289953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BC9779E-2470-FD12-8964-7D4F506D454B}"/>
              </a:ext>
            </a:extLst>
          </p:cNvPr>
          <p:cNvSpPr txBox="1"/>
          <p:nvPr/>
        </p:nvSpPr>
        <p:spPr>
          <a:xfrm>
            <a:off x="8622795" y="289953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1D842B0-E535-D12E-31D8-92DAFFCA3E6A}"/>
              </a:ext>
            </a:extLst>
          </p:cNvPr>
          <p:cNvSpPr txBox="1"/>
          <p:nvPr/>
        </p:nvSpPr>
        <p:spPr>
          <a:xfrm>
            <a:off x="8622795" y="289953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EE2F32-7E43-88F2-D625-A9331BF9EC73}"/>
              </a:ext>
            </a:extLst>
          </p:cNvPr>
          <p:cNvSpPr txBox="1"/>
          <p:nvPr/>
        </p:nvSpPr>
        <p:spPr>
          <a:xfrm>
            <a:off x="2863849" y="6506260"/>
            <a:ext cx="6724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Ahí t</a:t>
            </a:r>
            <a:r>
              <a:rPr lang="es-ES" sz="1800" dirty="0"/>
              <a:t>ienes la lista completa de tipos de input:</a:t>
            </a:r>
          </a:p>
          <a:p>
            <a:pPr marL="0" indent="0" algn="ctr">
              <a:buNone/>
            </a:pPr>
            <a:r>
              <a:rPr lang="es-ES" sz="1800" dirty="0">
                <a:hlinkClick r:id="rId7"/>
              </a:rPr>
              <a:t>https://www.w3schools.com/html/html_form_input_types.asp</a:t>
            </a:r>
            <a:endParaRPr lang="es-ES" sz="1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BBEADB6-0B27-2BC3-A94A-C9589F1C5EE7}"/>
              </a:ext>
            </a:extLst>
          </p:cNvPr>
          <p:cNvSpPr txBox="1"/>
          <p:nvPr/>
        </p:nvSpPr>
        <p:spPr>
          <a:xfrm>
            <a:off x="10344465" y="126517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Otros Input</a:t>
            </a:r>
          </a:p>
        </p:txBody>
      </p:sp>
    </p:spTree>
    <p:extLst>
      <p:ext uri="{BB962C8B-B14F-4D97-AF65-F5344CB8AC3E}">
        <p14:creationId xmlns:p14="http://schemas.microsoft.com/office/powerpoint/2010/main" val="5022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/>
      <p:bldP spid="14" grpId="0"/>
      <p:bldP spid="16" grpId="0" animBg="1"/>
      <p:bldP spid="17" grpId="0"/>
      <p:bldP spid="26" grpId="0"/>
      <p:bldP spid="27" grpId="0" animBg="1"/>
      <p:bldP spid="28" grpId="0"/>
      <p:bldP spid="29" grpId="0"/>
      <p:bldP spid="31" grpId="0" animBg="1"/>
      <p:bldP spid="32" grpId="0"/>
      <p:bldP spid="33" grpId="0"/>
      <p:bldP spid="19" grpId="0"/>
      <p:bldP spid="19" grpId="1"/>
      <p:bldP spid="19" grpId="2"/>
      <p:bldP spid="20" grpId="0"/>
      <p:bldP spid="20" grpId="1"/>
      <p:bldP spid="20" grpId="2"/>
      <p:bldP spid="20" grpId="3"/>
      <p:bldP spid="22" grpId="0"/>
      <p:bldP spid="22" grpId="1"/>
      <p:bldP spid="18" grpId="0"/>
      <p:bldP spid="18" grpId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FA2EC-0359-3FE9-07CB-A1A0C9CF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3E76690-2C7B-D9D0-9E32-0BF093426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144" y="1490131"/>
            <a:ext cx="4563287" cy="2880000"/>
          </a:xfrm>
          <a:prstGeom prst="rect">
            <a:avLst/>
          </a:prstGeom>
        </p:spPr>
      </p:pic>
      <p:grpSp>
        <p:nvGrpSpPr>
          <p:cNvPr id="55" name="Grupo 54">
            <a:extLst>
              <a:ext uri="{FF2B5EF4-FFF2-40B4-BE49-F238E27FC236}">
                <a16:creationId xmlns:a16="http://schemas.microsoft.com/office/drawing/2014/main" id="{A0B84D05-08B2-FA24-8880-2ED28BBC8E0E}"/>
              </a:ext>
            </a:extLst>
          </p:cNvPr>
          <p:cNvGrpSpPr/>
          <p:nvPr/>
        </p:nvGrpSpPr>
        <p:grpSpPr>
          <a:xfrm>
            <a:off x="7651144" y="4454056"/>
            <a:ext cx="4563287" cy="2880000"/>
            <a:chOff x="7651144" y="4454056"/>
            <a:chExt cx="4563287" cy="2880000"/>
          </a:xfrm>
        </p:grpSpPr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BACEBE3D-AEF3-680E-9A36-39452A33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1144" y="4454056"/>
              <a:ext cx="4563287" cy="2880000"/>
            </a:xfrm>
            <a:prstGeom prst="rect">
              <a:avLst/>
            </a:prstGeom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BDABC4A-B1C9-84EE-A6DF-C6920699858E}"/>
                </a:ext>
              </a:extLst>
            </p:cNvPr>
            <p:cNvSpPr txBox="1"/>
            <p:nvPr/>
          </p:nvSpPr>
          <p:spPr>
            <a:xfrm>
              <a:off x="8467338" y="4489558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/>
                <a:t>formulario.html</a:t>
              </a:r>
            </a:p>
          </p:txBody>
        </p: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5F3B7BD-C567-15D5-04A6-AFA69B1A3F8E}"/>
                </a:ext>
              </a:extLst>
            </p:cNvPr>
            <p:cNvGrpSpPr/>
            <p:nvPr/>
          </p:nvGrpSpPr>
          <p:grpSpPr>
            <a:xfrm>
              <a:off x="7897078" y="5253919"/>
              <a:ext cx="4046121" cy="972804"/>
              <a:chOff x="7673558" y="2432234"/>
              <a:chExt cx="4046121" cy="972804"/>
            </a:xfrm>
          </p:grpSpPr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DF7E84E9-1870-D22B-20A6-247D8D7743C7}"/>
                  </a:ext>
                </a:extLst>
              </p:cNvPr>
              <p:cNvSpPr txBox="1"/>
              <p:nvPr/>
            </p:nvSpPr>
            <p:spPr>
              <a:xfrm>
                <a:off x="7673558" y="2432234"/>
                <a:ext cx="13131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/>
                  <a:t>Apodo:</a:t>
                </a:r>
              </a:p>
            </p:txBody>
          </p:sp>
          <p:sp>
            <p:nvSpPr>
              <p:cNvPr id="45" name="Rectángulo: esquinas redondeadas 44">
                <a:extLst>
                  <a:ext uri="{FF2B5EF4-FFF2-40B4-BE49-F238E27FC236}">
                    <a16:creationId xmlns:a16="http://schemas.microsoft.com/office/drawing/2014/main" id="{D283970E-7AE5-B50B-D074-EB1C1B2C6E54}"/>
                  </a:ext>
                </a:extLst>
              </p:cNvPr>
              <p:cNvSpPr/>
              <p:nvPr/>
            </p:nvSpPr>
            <p:spPr>
              <a:xfrm>
                <a:off x="7772579" y="2937968"/>
                <a:ext cx="3947100" cy="4670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2EF03B8-C883-47DE-6D4C-72BDFDF1E291}"/>
                </a:ext>
              </a:extLst>
            </p:cNvPr>
            <p:cNvSpPr txBox="1"/>
            <p:nvPr/>
          </p:nvSpPr>
          <p:spPr>
            <a:xfrm>
              <a:off x="8386213" y="4745205"/>
              <a:ext cx="2522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http:/miweb.com/formulario.html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6221946-3221-B1C0-F4CB-B2039AC7F8D1}"/>
              </a:ext>
            </a:extLst>
          </p:cNvPr>
          <p:cNvGrpSpPr/>
          <p:nvPr/>
        </p:nvGrpSpPr>
        <p:grpSpPr>
          <a:xfrm>
            <a:off x="7996099" y="6297240"/>
            <a:ext cx="1258352" cy="523220"/>
            <a:chOff x="8330148" y="4805526"/>
            <a:chExt cx="1258352" cy="523220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D5FFA5B6-FC70-3C90-E5BC-E63E09019A70}"/>
                </a:ext>
              </a:extLst>
            </p:cNvPr>
            <p:cNvSpPr/>
            <p:nvPr/>
          </p:nvSpPr>
          <p:spPr>
            <a:xfrm>
              <a:off x="8330148" y="4833601"/>
              <a:ext cx="1258352" cy="4670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9B8D61F4-22D9-D814-4B92-F72A3FF9227C}"/>
                </a:ext>
              </a:extLst>
            </p:cNvPr>
            <p:cNvSpPr txBox="1"/>
            <p:nvPr/>
          </p:nvSpPr>
          <p:spPr>
            <a:xfrm>
              <a:off x="8369258" y="4805526"/>
              <a:ext cx="1180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Enviar</a:t>
              </a:r>
            </a:p>
          </p:txBody>
        </p: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A98B6F2-E08F-D0FA-269E-5B99D1B8D6FC}"/>
              </a:ext>
            </a:extLst>
          </p:cNvPr>
          <p:cNvSpPr txBox="1"/>
          <p:nvPr/>
        </p:nvSpPr>
        <p:spPr>
          <a:xfrm>
            <a:off x="8050261" y="5752927"/>
            <a:ext cx="103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</a:rPr>
              <a:t>Sergio</a:t>
            </a: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22335DE5-23F1-FE09-0EB0-65F5673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3384" y="608346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65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8DCAF39-DF14-402C-B61A-84BAB4CD8A5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A28297-C665-9566-DAF5-73018BFB5421}"/>
              </a:ext>
            </a:extLst>
          </p:cNvPr>
          <p:cNvSpPr txBox="1"/>
          <p:nvPr/>
        </p:nvSpPr>
        <p:spPr>
          <a:xfrm>
            <a:off x="10157896" y="158985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Target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906AB78-85CC-D34A-A67E-A0B368C84786}"/>
              </a:ext>
            </a:extLst>
          </p:cNvPr>
          <p:cNvSpPr/>
          <p:nvPr/>
        </p:nvSpPr>
        <p:spPr>
          <a:xfrm>
            <a:off x="6656180" y="2635095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3F3C6AC-E3FD-55EE-FA5B-F1D6E422D5A8}"/>
              </a:ext>
            </a:extLst>
          </p:cNvPr>
          <p:cNvSpPr txBox="1"/>
          <p:nvPr/>
        </p:nvSpPr>
        <p:spPr>
          <a:xfrm>
            <a:off x="791090" y="1490131"/>
            <a:ext cx="5736557" cy="288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saluda.php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1" dirty="0">
                <a:solidFill>
                  <a:srgbClr val="000000"/>
                </a:solidFill>
              </a:rPr>
              <a:t>Apodo: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DEB9B7-2561-5122-BC11-7D64EDD3F8C3}"/>
              </a:ext>
            </a:extLst>
          </p:cNvPr>
          <p:cNvSpPr txBox="1"/>
          <p:nvPr/>
        </p:nvSpPr>
        <p:spPr>
          <a:xfrm>
            <a:off x="1197987" y="1120799"/>
            <a:ext cx="472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formulario.html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677FD3-F97B-EAF9-B97C-337228EB903D}"/>
              </a:ext>
            </a:extLst>
          </p:cNvPr>
          <p:cNvSpPr txBox="1"/>
          <p:nvPr/>
        </p:nvSpPr>
        <p:spPr>
          <a:xfrm>
            <a:off x="8467338" y="1525633"/>
            <a:ext cx="1226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/>
              <a:t>formulario.html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79B21835-A7E5-C474-6939-34F70F709C12}"/>
              </a:ext>
            </a:extLst>
          </p:cNvPr>
          <p:cNvGrpSpPr/>
          <p:nvPr/>
        </p:nvGrpSpPr>
        <p:grpSpPr>
          <a:xfrm>
            <a:off x="7897078" y="2289994"/>
            <a:ext cx="4046121" cy="972804"/>
            <a:chOff x="7673558" y="2432234"/>
            <a:chExt cx="4046121" cy="972804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03D35E9-BEA8-5912-43BA-86C246284C0B}"/>
                </a:ext>
              </a:extLst>
            </p:cNvPr>
            <p:cNvSpPr txBox="1"/>
            <p:nvPr/>
          </p:nvSpPr>
          <p:spPr>
            <a:xfrm>
              <a:off x="7673558" y="2432234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Apodo: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8BC2C52E-2DFC-993D-98CC-752455140FB7}"/>
                </a:ext>
              </a:extLst>
            </p:cNvPr>
            <p:cNvSpPr/>
            <p:nvPr/>
          </p:nvSpPr>
          <p:spPr>
            <a:xfrm>
              <a:off x="7772579" y="2937968"/>
              <a:ext cx="3947100" cy="4670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55AEAEA-0757-BB89-810D-6AC089F01D94}"/>
              </a:ext>
            </a:extLst>
          </p:cNvPr>
          <p:cNvGrpSpPr/>
          <p:nvPr/>
        </p:nvGrpSpPr>
        <p:grpSpPr>
          <a:xfrm>
            <a:off x="7996099" y="3333315"/>
            <a:ext cx="1258352" cy="523220"/>
            <a:chOff x="8330148" y="4805526"/>
            <a:chExt cx="1258352" cy="523220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0C5F3EF6-8230-C05F-5C55-D8D2115976F3}"/>
                </a:ext>
              </a:extLst>
            </p:cNvPr>
            <p:cNvSpPr/>
            <p:nvPr/>
          </p:nvSpPr>
          <p:spPr>
            <a:xfrm>
              <a:off x="8330148" y="4833601"/>
              <a:ext cx="1258352" cy="4670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7E171B5-A11C-2C93-8EF4-18C7CC4D947C}"/>
                </a:ext>
              </a:extLst>
            </p:cNvPr>
            <p:cNvSpPr txBox="1"/>
            <p:nvPr/>
          </p:nvSpPr>
          <p:spPr>
            <a:xfrm>
              <a:off x="8369258" y="4805526"/>
              <a:ext cx="1180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Enviar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5D08621-DAB4-3710-98A7-11223DBCE3F7}"/>
              </a:ext>
            </a:extLst>
          </p:cNvPr>
          <p:cNvSpPr txBox="1"/>
          <p:nvPr/>
        </p:nvSpPr>
        <p:spPr>
          <a:xfrm>
            <a:off x="8050261" y="2789002"/>
            <a:ext cx="103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</a:rPr>
              <a:t>Sergio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803AF07-37ED-E6E7-42BC-5BC4F121F6CD}"/>
              </a:ext>
            </a:extLst>
          </p:cNvPr>
          <p:cNvSpPr txBox="1"/>
          <p:nvPr/>
        </p:nvSpPr>
        <p:spPr>
          <a:xfrm>
            <a:off x="8386213" y="1781280"/>
            <a:ext cx="2522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bg1">
                    <a:lumMod val="50000"/>
                  </a:schemeClr>
                </a:solidFill>
              </a:rPr>
              <a:t>http:/miweb.com/formulario.html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B121A4C4-D026-76B3-0912-BDC333790F17}"/>
              </a:ext>
            </a:extLst>
          </p:cNvPr>
          <p:cNvGrpSpPr/>
          <p:nvPr/>
        </p:nvGrpSpPr>
        <p:grpSpPr>
          <a:xfrm>
            <a:off x="7651144" y="4454056"/>
            <a:ext cx="4563287" cy="2879999"/>
            <a:chOff x="7651144" y="4460968"/>
            <a:chExt cx="4563287" cy="2879999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49C838F6-29A6-B7AB-740A-B1AF80305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1144" y="4460968"/>
              <a:ext cx="4563287" cy="2879999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8C3E2C72-20B4-110D-2B7F-5001C53AAECC}"/>
                </a:ext>
              </a:extLst>
            </p:cNvPr>
            <p:cNvSpPr txBox="1"/>
            <p:nvPr/>
          </p:nvSpPr>
          <p:spPr>
            <a:xfrm>
              <a:off x="8467338" y="4496470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/>
                <a:t>formulario.html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3EB0BA61-CE21-6ED6-8E5B-CFC848BB39DE}"/>
                </a:ext>
              </a:extLst>
            </p:cNvPr>
            <p:cNvSpPr txBox="1"/>
            <p:nvPr/>
          </p:nvSpPr>
          <p:spPr>
            <a:xfrm>
              <a:off x="8222724" y="4752117"/>
              <a:ext cx="2522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http:/miweb.com/</a:t>
              </a:r>
              <a:r>
                <a:rPr lang="es-ES" sz="1100" dirty="0" err="1">
                  <a:solidFill>
                    <a:schemeClr val="bg1">
                      <a:lumMod val="50000"/>
                    </a:schemeClr>
                  </a:solidFill>
                </a:rPr>
                <a:t>saluda.php</a:t>
              </a:r>
              <a:endParaRPr lang="es-E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E010A722-F4B3-03D1-F94F-B8B810CDEABA}"/>
                </a:ext>
              </a:extLst>
            </p:cNvPr>
            <p:cNvSpPr txBox="1"/>
            <p:nvPr/>
          </p:nvSpPr>
          <p:spPr>
            <a:xfrm>
              <a:off x="8911160" y="5696048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Hola Sergio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204C16F-6399-389C-41F4-7B3C6D297E75}"/>
                </a:ext>
              </a:extLst>
            </p:cNvPr>
            <p:cNvSpPr txBox="1"/>
            <p:nvPr/>
          </p:nvSpPr>
          <p:spPr>
            <a:xfrm>
              <a:off x="9769387" y="4496470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err="1"/>
                <a:t>saluda.php</a:t>
              </a:r>
              <a:endParaRPr lang="es-ES" sz="1000" b="1" dirty="0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43EEE47-6FC5-1237-F0D0-2B515630D9ED}"/>
              </a:ext>
            </a:extLst>
          </p:cNvPr>
          <p:cNvGrpSpPr/>
          <p:nvPr/>
        </p:nvGrpSpPr>
        <p:grpSpPr>
          <a:xfrm>
            <a:off x="7653397" y="1490317"/>
            <a:ext cx="4563286" cy="2879999"/>
            <a:chOff x="2341657" y="4599496"/>
            <a:chExt cx="4563286" cy="2879999"/>
          </a:xfrm>
        </p:grpSpPr>
        <p:sp>
          <p:nvSpPr>
            <p:cNvPr id="34" name="Marcador de número de diapositiva 3">
              <a:extLst>
                <a:ext uri="{FF2B5EF4-FFF2-40B4-BE49-F238E27FC236}">
                  <a16:creationId xmlns:a16="http://schemas.microsoft.com/office/drawing/2014/main" id="{66183930-A4FF-FB6F-14BE-7718A208F8CE}"/>
                </a:ext>
              </a:extLst>
            </p:cNvPr>
            <p:cNvSpPr txBox="1">
              <a:spLocks/>
            </p:cNvSpPr>
            <p:nvPr/>
          </p:nvSpPr>
          <p:spPr>
            <a:xfrm>
              <a:off x="4398820" y="6221996"/>
              <a:ext cx="753274" cy="402483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s-ES"/>
              </a:defPPr>
              <a:lvl1pPr marL="0" algn="r" defTabSz="914400" rtl="0" eaLnBrk="1" latinLnBrk="0" hangingPunct="1">
                <a:defRPr sz="992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C2AEE2B-0E17-4007-BE09-ECDE1F1FB5D0}" type="slidenum">
                <a:rPr lang="es-ES" smtClean="0"/>
                <a:pPr/>
                <a:t>65</a:t>
              </a:fld>
              <a:endParaRPr lang="es-ES"/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2877DCCA-B944-38D1-5CA1-A05E84C9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41657" y="4599496"/>
              <a:ext cx="4563286" cy="2879999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8307F28-12BA-D15F-E8A0-A655B94AA1DA}"/>
                </a:ext>
              </a:extLst>
            </p:cNvPr>
            <p:cNvSpPr txBox="1"/>
            <p:nvPr/>
          </p:nvSpPr>
          <p:spPr>
            <a:xfrm>
              <a:off x="2916095" y="4890645"/>
              <a:ext cx="2522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http:/miweb.com/</a:t>
              </a:r>
              <a:r>
                <a:rPr lang="es-ES" sz="1100" dirty="0" err="1">
                  <a:solidFill>
                    <a:schemeClr val="bg1">
                      <a:lumMod val="50000"/>
                    </a:schemeClr>
                  </a:solidFill>
                </a:rPr>
                <a:t>saluda.php</a:t>
              </a:r>
              <a:endParaRPr lang="es-E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7C516F2A-7260-71B2-68E7-53E47D7A0F6B}"/>
                </a:ext>
              </a:extLst>
            </p:cNvPr>
            <p:cNvSpPr txBox="1"/>
            <p:nvPr/>
          </p:nvSpPr>
          <p:spPr>
            <a:xfrm>
              <a:off x="3616596" y="5834576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Hola Sergio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FB814BFF-A68E-F567-9401-B5DDF1515B4E}"/>
                </a:ext>
              </a:extLst>
            </p:cNvPr>
            <p:cNvSpPr txBox="1"/>
            <p:nvPr/>
          </p:nvSpPr>
          <p:spPr>
            <a:xfrm>
              <a:off x="3014367" y="4634998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err="1"/>
                <a:t>saluda.php</a:t>
              </a:r>
              <a:endParaRPr lang="es-ES" sz="1000" b="1" dirty="0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F68DA4E-775A-E1EF-E40B-56CDE7995257}"/>
              </a:ext>
            </a:extLst>
          </p:cNvPr>
          <p:cNvGrpSpPr/>
          <p:nvPr/>
        </p:nvGrpSpPr>
        <p:grpSpPr>
          <a:xfrm>
            <a:off x="778087" y="4476150"/>
            <a:ext cx="6413343" cy="2862322"/>
            <a:chOff x="778087" y="4476150"/>
            <a:chExt cx="6413343" cy="2862322"/>
          </a:xfrm>
        </p:grpSpPr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67445686-B28F-969D-3BAB-3E75B47939D1}"/>
                </a:ext>
              </a:extLst>
            </p:cNvPr>
            <p:cNvSpPr txBox="1"/>
            <p:nvPr/>
          </p:nvSpPr>
          <p:spPr>
            <a:xfrm>
              <a:off x="778087" y="4476150"/>
              <a:ext cx="5749560" cy="28623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&lt;!DOCTYPE </a:t>
              </a:r>
              <a:r>
                <a:rPr lang="es-ES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action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saluda.php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  </a:t>
              </a:r>
              <a:r>
                <a:rPr lang="es-ES" b="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target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00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00"/>
                  </a:highlight>
                </a:rPr>
                <a:t>"_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00"/>
                  </a:highlight>
                </a:rPr>
                <a:t>blank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00"/>
                  </a:highlight>
                </a:rPr>
                <a:t>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1" dirty="0">
                  <a:solidFill>
                    <a:srgbClr val="000000"/>
                  </a:solidFill>
                </a:rPr>
                <a:t>Apodo: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text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name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"nombre"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"submit"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value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Enviar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  <p:sp>
          <p:nvSpPr>
            <p:cNvPr id="56" name="Flecha: a la derecha 55">
              <a:extLst>
                <a:ext uri="{FF2B5EF4-FFF2-40B4-BE49-F238E27FC236}">
                  <a16:creationId xmlns:a16="http://schemas.microsoft.com/office/drawing/2014/main" id="{25C3B960-F515-ADAC-5073-8BA8516012A8}"/>
                </a:ext>
              </a:extLst>
            </p:cNvPr>
            <p:cNvSpPr/>
            <p:nvPr/>
          </p:nvSpPr>
          <p:spPr>
            <a:xfrm>
              <a:off x="6696754" y="5526054"/>
              <a:ext cx="494676" cy="502170"/>
            </a:xfrm>
            <a:prstGeom prst="rightArrow">
              <a:avLst/>
            </a:prstGeom>
            <a:ln w="28575"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68BD1456-05E5-069F-B30A-3359BD058BD3}"/>
              </a:ext>
            </a:extLst>
          </p:cNvPr>
          <p:cNvSpPr/>
          <p:nvPr/>
        </p:nvSpPr>
        <p:spPr>
          <a:xfrm>
            <a:off x="4238624" y="5134057"/>
            <a:ext cx="1851327" cy="714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46E5B9E-4525-51FE-2AE1-8CEE9962B8B7}"/>
              </a:ext>
            </a:extLst>
          </p:cNvPr>
          <p:cNvSpPr txBox="1"/>
          <p:nvPr/>
        </p:nvSpPr>
        <p:spPr>
          <a:xfrm>
            <a:off x="4208619" y="2309044"/>
            <a:ext cx="1881667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FF0000"/>
                </a:solidFill>
                <a:highlight>
                  <a:srgbClr val="FFFF00"/>
                </a:highlight>
              </a:rPr>
              <a:t>target</a:t>
            </a:r>
            <a:r>
              <a:rPr lang="es-ES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"_</a:t>
            </a:r>
            <a:r>
              <a:rPr lang="es-ES" b="1" dirty="0" err="1">
                <a:solidFill>
                  <a:srgbClr val="8000FF"/>
                </a:solidFill>
                <a:highlight>
                  <a:srgbClr val="FFFF00"/>
                </a:highlight>
              </a:rPr>
              <a:t>self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9E0558FA-1041-80E5-8FD0-888416C11D07}"/>
              </a:ext>
            </a:extLst>
          </p:cNvPr>
          <p:cNvSpPr/>
          <p:nvPr/>
        </p:nvSpPr>
        <p:spPr>
          <a:xfrm>
            <a:off x="4197031" y="2136563"/>
            <a:ext cx="1742529" cy="714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9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1" grpId="0"/>
      <p:bldP spid="58" grpId="0" animBg="1"/>
      <p:bldP spid="60" grpId="0" animBg="1"/>
      <p:bldP spid="6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4446-CD12-0B83-2E4D-7FF95EA4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5D4F33-3474-E5FD-AA0F-0A116B70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704" y="1490131"/>
            <a:ext cx="4563287" cy="2880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78B69D8-2C0B-1F71-66D0-44B84B4B120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E9A60B49-BFCF-7DB9-70E6-CD4CC7379485}"/>
              </a:ext>
            </a:extLst>
          </p:cNvPr>
          <p:cNvGrpSpPr/>
          <p:nvPr/>
        </p:nvGrpSpPr>
        <p:grpSpPr>
          <a:xfrm>
            <a:off x="791090" y="1120799"/>
            <a:ext cx="6359766" cy="3249332"/>
            <a:chOff x="791090" y="1120799"/>
            <a:chExt cx="6359766" cy="3249332"/>
          </a:xfrm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57FC8592-772E-FBE3-8499-BFC1E9709C9C}"/>
                </a:ext>
              </a:extLst>
            </p:cNvPr>
            <p:cNvSpPr/>
            <p:nvPr/>
          </p:nvSpPr>
          <p:spPr>
            <a:xfrm>
              <a:off x="6656180" y="2635095"/>
              <a:ext cx="494676" cy="502170"/>
            </a:xfrm>
            <a:prstGeom prst="rightArrow">
              <a:avLst/>
            </a:prstGeom>
            <a:ln w="28575"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CDFEB901-3B3A-147E-B67F-8DA99CD056F4}"/>
                </a:ext>
              </a:extLst>
            </p:cNvPr>
            <p:cNvSpPr txBox="1"/>
            <p:nvPr/>
          </p:nvSpPr>
          <p:spPr>
            <a:xfrm>
              <a:off x="791090" y="1490131"/>
              <a:ext cx="5736557" cy="2880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&lt;!DOCTYPE </a:t>
              </a:r>
              <a:r>
                <a:rPr lang="es-ES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action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saluda.php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1" dirty="0">
                  <a:solidFill>
                    <a:srgbClr val="000000"/>
                  </a:solidFill>
                </a:rPr>
                <a:t>Apodo: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text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name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"nombre"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"submit"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value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Enviar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6A562CF3-B25B-6262-311C-421A568ED524}"/>
                </a:ext>
              </a:extLst>
            </p:cNvPr>
            <p:cNvSpPr txBox="1"/>
            <p:nvPr/>
          </p:nvSpPr>
          <p:spPr>
            <a:xfrm>
              <a:off x="1197987" y="1120799"/>
              <a:ext cx="4726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formulario.html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97EFD7-3AB0-48CA-0418-A5F994508FDD}"/>
              </a:ext>
            </a:extLst>
          </p:cNvPr>
          <p:cNvSpPr txBox="1"/>
          <p:nvPr/>
        </p:nvSpPr>
        <p:spPr>
          <a:xfrm>
            <a:off x="8883898" y="1525633"/>
            <a:ext cx="1226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/>
              <a:t>Marcos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F682453-F0DC-1D23-4900-9DCE641B7B43}"/>
              </a:ext>
            </a:extLst>
          </p:cNvPr>
          <p:cNvSpPr txBox="1"/>
          <p:nvPr/>
        </p:nvSpPr>
        <p:spPr>
          <a:xfrm>
            <a:off x="8802773" y="1781280"/>
            <a:ext cx="2522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>
                    <a:lumMod val="50000"/>
                  </a:schemeClr>
                </a:solidFill>
              </a:rPr>
              <a:t>http:/miweb.com/</a:t>
            </a:r>
            <a:r>
              <a:rPr lang="es-ES" sz="1100" dirty="0">
                <a:solidFill>
                  <a:schemeClr val="bg1">
                    <a:lumMod val="50000"/>
                  </a:schemeClr>
                </a:solidFill>
                <a:highlight>
                  <a:srgbClr val="00FF00"/>
                </a:highlight>
              </a:rPr>
              <a:t>con_marcos.html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7774528-B02A-5AA1-EC5A-3FA66A371562}"/>
              </a:ext>
            </a:extLst>
          </p:cNvPr>
          <p:cNvSpPr txBox="1"/>
          <p:nvPr/>
        </p:nvSpPr>
        <p:spPr>
          <a:xfrm>
            <a:off x="8067703" y="2096844"/>
            <a:ext cx="113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00B050"/>
                </a:solidFill>
              </a:rPr>
              <a:t>menu.html</a:t>
            </a:r>
          </a:p>
        </p:txBody>
      </p: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0FA020E7-898B-067F-47F1-393718AC9D85}"/>
              </a:ext>
            </a:extLst>
          </p:cNvPr>
          <p:cNvCxnSpPr>
            <a:cxnSpLocks/>
          </p:cNvCxnSpPr>
          <p:nvPr/>
        </p:nvCxnSpPr>
        <p:spPr>
          <a:xfrm>
            <a:off x="9198610" y="2062163"/>
            <a:ext cx="0" cy="226456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3" name="Imagen 82">
            <a:extLst>
              <a:ext uri="{FF2B5EF4-FFF2-40B4-BE49-F238E27FC236}">
                <a16:creationId xmlns:a16="http://schemas.microsoft.com/office/drawing/2014/main" id="{8841E11C-E0AA-F9BC-2419-B1D900B4F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71" y="2419208"/>
            <a:ext cx="978903" cy="1768020"/>
          </a:xfrm>
          <a:prstGeom prst="rect">
            <a:avLst/>
          </a:prstGeom>
        </p:spPr>
      </p:pic>
      <p:grpSp>
        <p:nvGrpSpPr>
          <p:cNvPr id="102" name="Grupo 101">
            <a:extLst>
              <a:ext uri="{FF2B5EF4-FFF2-40B4-BE49-F238E27FC236}">
                <a16:creationId xmlns:a16="http://schemas.microsoft.com/office/drawing/2014/main" id="{C8E5CA27-B88D-44CE-FAA2-9925FD081791}"/>
              </a:ext>
            </a:extLst>
          </p:cNvPr>
          <p:cNvGrpSpPr/>
          <p:nvPr/>
        </p:nvGrpSpPr>
        <p:grpSpPr>
          <a:xfrm>
            <a:off x="9374841" y="2107051"/>
            <a:ext cx="2902415" cy="1847725"/>
            <a:chOff x="8958281" y="2107051"/>
            <a:chExt cx="2902415" cy="1847725"/>
          </a:xfrm>
        </p:grpSpPr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3918DFA6-CDDD-2F31-01C4-B22A48AB4903}"/>
                </a:ext>
              </a:extLst>
            </p:cNvPr>
            <p:cNvSpPr txBox="1"/>
            <p:nvPr/>
          </p:nvSpPr>
          <p:spPr>
            <a:xfrm>
              <a:off x="9111464" y="2107051"/>
              <a:ext cx="274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B050"/>
                  </a:solidFill>
                </a:rPr>
                <a:t>formulario.html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5E623181-1E92-69F1-53FF-9E8EAF7A6382}"/>
                </a:ext>
              </a:extLst>
            </p:cNvPr>
            <p:cNvGrpSpPr/>
            <p:nvPr/>
          </p:nvGrpSpPr>
          <p:grpSpPr>
            <a:xfrm>
              <a:off x="8958281" y="2441745"/>
              <a:ext cx="2848256" cy="1513031"/>
              <a:chOff x="7897078" y="2289994"/>
              <a:chExt cx="2848256" cy="1513031"/>
            </a:xfrm>
          </p:grpSpPr>
          <p:sp>
            <p:nvSpPr>
              <p:cNvPr id="90" name="Rectángulo: esquinas redondeadas 89">
                <a:extLst>
                  <a:ext uri="{FF2B5EF4-FFF2-40B4-BE49-F238E27FC236}">
                    <a16:creationId xmlns:a16="http://schemas.microsoft.com/office/drawing/2014/main" id="{8429B91A-3BD1-5022-1EE5-09021DAD84FE}"/>
                  </a:ext>
                </a:extLst>
              </p:cNvPr>
              <p:cNvSpPr/>
              <p:nvPr/>
            </p:nvSpPr>
            <p:spPr>
              <a:xfrm>
                <a:off x="7996099" y="3361880"/>
                <a:ext cx="1214159" cy="4098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0" name="Grupo 99">
                <a:extLst>
                  <a:ext uri="{FF2B5EF4-FFF2-40B4-BE49-F238E27FC236}">
                    <a16:creationId xmlns:a16="http://schemas.microsoft.com/office/drawing/2014/main" id="{DA7A1CA5-1C1E-3D6F-14F8-45C393FE8FC6}"/>
                  </a:ext>
                </a:extLst>
              </p:cNvPr>
              <p:cNvGrpSpPr/>
              <p:nvPr/>
            </p:nvGrpSpPr>
            <p:grpSpPr>
              <a:xfrm>
                <a:off x="7897078" y="2289994"/>
                <a:ext cx="2848256" cy="1513031"/>
                <a:chOff x="7897078" y="2289994"/>
                <a:chExt cx="2848256" cy="1513031"/>
              </a:xfrm>
            </p:grpSpPr>
            <p:sp>
              <p:nvSpPr>
                <p:cNvPr id="87" name="CuadroTexto 86">
                  <a:extLst>
                    <a:ext uri="{FF2B5EF4-FFF2-40B4-BE49-F238E27FC236}">
                      <a16:creationId xmlns:a16="http://schemas.microsoft.com/office/drawing/2014/main" id="{AA64A1BD-9A40-5C01-6C2C-E02BDF8FE754}"/>
                    </a:ext>
                  </a:extLst>
                </p:cNvPr>
                <p:cNvSpPr txBox="1"/>
                <p:nvPr/>
              </p:nvSpPr>
              <p:spPr>
                <a:xfrm>
                  <a:off x="7897078" y="2289994"/>
                  <a:ext cx="1152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dirty="0"/>
                    <a:t>Apodo:</a:t>
                  </a:r>
                </a:p>
              </p:txBody>
            </p:sp>
            <p:sp>
              <p:nvSpPr>
                <p:cNvPr id="88" name="Rectángulo: esquinas redondeadas 87">
                  <a:extLst>
                    <a:ext uri="{FF2B5EF4-FFF2-40B4-BE49-F238E27FC236}">
                      <a16:creationId xmlns:a16="http://schemas.microsoft.com/office/drawing/2014/main" id="{900709DA-CE0E-9144-A432-37386825C488}"/>
                    </a:ext>
                  </a:extLst>
                </p:cNvPr>
                <p:cNvSpPr/>
                <p:nvPr/>
              </p:nvSpPr>
              <p:spPr>
                <a:xfrm>
                  <a:off x="7996099" y="2795728"/>
                  <a:ext cx="2749235" cy="412657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1" name="CuadroTexto 90">
                  <a:extLst>
                    <a:ext uri="{FF2B5EF4-FFF2-40B4-BE49-F238E27FC236}">
                      <a16:creationId xmlns:a16="http://schemas.microsoft.com/office/drawing/2014/main" id="{DCE38384-6CBB-FFD0-85C9-21EEB6D2CC96}"/>
                    </a:ext>
                  </a:extLst>
                </p:cNvPr>
                <p:cNvSpPr txBox="1"/>
                <p:nvPr/>
              </p:nvSpPr>
              <p:spPr>
                <a:xfrm>
                  <a:off x="8033835" y="3333316"/>
                  <a:ext cx="1002575" cy="4697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dirty="0"/>
                    <a:t>Enviar</a:t>
                  </a:r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E219B05F-B3C0-FB4F-D8DC-62F301AE677B}"/>
                    </a:ext>
                  </a:extLst>
                </p:cNvPr>
                <p:cNvSpPr txBox="1"/>
                <p:nvPr/>
              </p:nvSpPr>
              <p:spPr>
                <a:xfrm>
                  <a:off x="8050261" y="2799162"/>
                  <a:ext cx="103632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2000" dirty="0">
                      <a:solidFill>
                        <a:srgbClr val="0070C0"/>
                      </a:solidFill>
                    </a:rPr>
                    <a:t>Sergio</a:t>
                  </a:r>
                </a:p>
              </p:txBody>
            </p:sp>
          </p:grpSp>
        </p:grp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B9432EBE-3745-437F-AC46-31C523C0E407}"/>
              </a:ext>
            </a:extLst>
          </p:cNvPr>
          <p:cNvGrpSpPr/>
          <p:nvPr/>
        </p:nvGrpSpPr>
        <p:grpSpPr>
          <a:xfrm>
            <a:off x="9900589" y="2096059"/>
            <a:ext cx="1997663" cy="1302439"/>
            <a:chOff x="9484029" y="2096059"/>
            <a:chExt cx="1997663" cy="1302439"/>
          </a:xfrm>
        </p:grpSpPr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16D19018-A44F-4BB1-4279-4CD98B5600FD}"/>
                </a:ext>
              </a:extLst>
            </p:cNvPr>
            <p:cNvSpPr txBox="1"/>
            <p:nvPr/>
          </p:nvSpPr>
          <p:spPr>
            <a:xfrm>
              <a:off x="9943138" y="2096059"/>
              <a:ext cx="1037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>
                  <a:solidFill>
                    <a:srgbClr val="00B050"/>
                  </a:solidFill>
                </a:rPr>
                <a:t>saluda.php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034DEF8D-806C-DD0D-1113-1E996B22ECB4}"/>
                </a:ext>
              </a:extLst>
            </p:cNvPr>
            <p:cNvSpPr txBox="1"/>
            <p:nvPr/>
          </p:nvSpPr>
          <p:spPr>
            <a:xfrm>
              <a:off x="9484029" y="2875278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Hola Sergio</a:t>
              </a:r>
            </a:p>
          </p:txBody>
        </p:sp>
      </p:grpSp>
      <p:graphicFrame>
        <p:nvGraphicFramePr>
          <p:cNvPr id="107" name="Diagrama 106">
            <a:extLst>
              <a:ext uri="{FF2B5EF4-FFF2-40B4-BE49-F238E27FC236}">
                <a16:creationId xmlns:a16="http://schemas.microsoft.com/office/drawing/2014/main" id="{0F4EFCF4-D908-7267-97A1-AD2B1D1FE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032671"/>
              </p:ext>
            </p:extLst>
          </p:nvPr>
        </p:nvGraphicFramePr>
        <p:xfrm>
          <a:off x="7991124" y="-105606"/>
          <a:ext cx="4657561" cy="156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1" name="CuadroTexto 110">
            <a:extLst>
              <a:ext uri="{FF2B5EF4-FFF2-40B4-BE49-F238E27FC236}">
                <a16:creationId xmlns:a16="http://schemas.microsoft.com/office/drawing/2014/main" id="{E91DC553-7AFE-77B8-2B2D-8C98F93B9A73}"/>
              </a:ext>
            </a:extLst>
          </p:cNvPr>
          <p:cNvSpPr txBox="1"/>
          <p:nvPr/>
        </p:nvSpPr>
        <p:spPr>
          <a:xfrm>
            <a:off x="791090" y="4505760"/>
            <a:ext cx="5736557" cy="288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saluda.php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  </a:t>
            </a:r>
            <a:r>
              <a:rPr lang="es-ES" b="0" dirty="0">
                <a:solidFill>
                  <a:srgbClr val="FF0000"/>
                </a:solidFill>
                <a:highlight>
                  <a:srgbClr val="FFFF00"/>
                </a:highlight>
              </a:rPr>
              <a:t>target</a:t>
            </a:r>
            <a:r>
              <a:rPr lang="es-ES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"_</a:t>
            </a:r>
            <a:r>
              <a:rPr lang="es-ES" b="1" dirty="0" err="1">
                <a:solidFill>
                  <a:srgbClr val="8000FF"/>
                </a:solidFill>
                <a:highlight>
                  <a:srgbClr val="FFFF00"/>
                </a:highlight>
              </a:rPr>
              <a:t>parent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1" dirty="0">
                <a:solidFill>
                  <a:srgbClr val="000000"/>
                </a:solidFill>
              </a:rPr>
              <a:t>Apodo: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FF"/>
                </a:highlight>
              </a:rPr>
              <a:t>"nombre"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</p:txBody>
      </p:sp>
      <p:graphicFrame>
        <p:nvGraphicFramePr>
          <p:cNvPr id="119" name="Diagrama 118">
            <a:extLst>
              <a:ext uri="{FF2B5EF4-FFF2-40B4-BE49-F238E27FC236}">
                <a16:creationId xmlns:a16="http://schemas.microsoft.com/office/drawing/2014/main" id="{22D0F499-1B50-6E5A-F8EB-ED2A2C688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304105"/>
              </p:ext>
            </p:extLst>
          </p:nvPr>
        </p:nvGraphicFramePr>
        <p:xfrm>
          <a:off x="7991124" y="-105606"/>
          <a:ext cx="4657561" cy="156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0" name="Elipse 119">
            <a:extLst>
              <a:ext uri="{FF2B5EF4-FFF2-40B4-BE49-F238E27FC236}">
                <a16:creationId xmlns:a16="http://schemas.microsoft.com/office/drawing/2014/main" id="{EFCE06FA-6CDD-7BD1-19BB-204FA567F0BA}"/>
              </a:ext>
            </a:extLst>
          </p:cNvPr>
          <p:cNvSpPr/>
          <p:nvPr/>
        </p:nvSpPr>
        <p:spPr>
          <a:xfrm>
            <a:off x="10965116" y="930443"/>
            <a:ext cx="1226046" cy="533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D7DBCA-824A-68F0-5D65-EBCD60CDCF73}"/>
              </a:ext>
            </a:extLst>
          </p:cNvPr>
          <p:cNvSpPr txBox="1"/>
          <p:nvPr/>
        </p:nvSpPr>
        <p:spPr>
          <a:xfrm>
            <a:off x="9992423" y="307199"/>
            <a:ext cx="7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0000"/>
                </a:solidFill>
              </a:rPr>
              <a:t>(padre)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E3C8B5F-081F-A3D0-A4E9-39480B048362}"/>
              </a:ext>
            </a:extLst>
          </p:cNvPr>
          <p:cNvGrpSpPr/>
          <p:nvPr/>
        </p:nvGrpSpPr>
        <p:grpSpPr>
          <a:xfrm>
            <a:off x="8102809" y="2052415"/>
            <a:ext cx="1098341" cy="2653074"/>
            <a:chOff x="8102809" y="2052415"/>
            <a:chExt cx="1098341" cy="26530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2F108EC-3B2F-83C4-415A-747793C1144E}"/>
                </a:ext>
              </a:extLst>
            </p:cNvPr>
            <p:cNvSpPr/>
            <p:nvPr/>
          </p:nvSpPr>
          <p:spPr>
            <a:xfrm>
              <a:off x="8105775" y="2052415"/>
              <a:ext cx="1095375" cy="2283841"/>
            </a:xfrm>
            <a:prstGeom prst="rect">
              <a:avLst/>
            </a:prstGeom>
            <a:solidFill>
              <a:srgbClr val="FFFF00">
                <a:alpha val="21176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5D7FA7C-ABC7-6BC5-FCDC-AD96230DE51B}"/>
                </a:ext>
              </a:extLst>
            </p:cNvPr>
            <p:cNvSpPr txBox="1"/>
            <p:nvPr/>
          </p:nvSpPr>
          <p:spPr>
            <a:xfrm>
              <a:off x="8102809" y="4336157"/>
              <a:ext cx="1095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FF0000"/>
                  </a:solidFill>
                </a:rPr>
                <a:t>Marco 1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192E2F6-2695-F8C1-8757-9CA34A42FE78}"/>
              </a:ext>
            </a:extLst>
          </p:cNvPr>
          <p:cNvGrpSpPr/>
          <p:nvPr/>
        </p:nvGrpSpPr>
        <p:grpSpPr>
          <a:xfrm>
            <a:off x="9198185" y="2052415"/>
            <a:ext cx="3384340" cy="2641538"/>
            <a:chOff x="9198185" y="2052415"/>
            <a:chExt cx="3384340" cy="264153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3EA3EFA1-E107-7BFC-8C21-79E32B8A2250}"/>
                </a:ext>
              </a:extLst>
            </p:cNvPr>
            <p:cNvSpPr/>
            <p:nvPr/>
          </p:nvSpPr>
          <p:spPr>
            <a:xfrm>
              <a:off x="9198185" y="2052415"/>
              <a:ext cx="3384340" cy="2283841"/>
            </a:xfrm>
            <a:prstGeom prst="rect">
              <a:avLst/>
            </a:prstGeom>
            <a:solidFill>
              <a:srgbClr val="FFCCFF">
                <a:alpha val="20784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8353DED-04D0-7D25-EA79-0C15D4ACDD4B}"/>
                </a:ext>
              </a:extLst>
            </p:cNvPr>
            <p:cNvSpPr txBox="1"/>
            <p:nvPr/>
          </p:nvSpPr>
          <p:spPr>
            <a:xfrm>
              <a:off x="9233289" y="4324621"/>
              <a:ext cx="334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FF0000"/>
                  </a:solidFill>
                </a:rPr>
                <a:t>Marco 2</a:t>
              </a:r>
            </a:p>
          </p:txBody>
        </p:sp>
      </p:grp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93BD57D2-4B0F-0473-75A7-E09854670764}"/>
              </a:ext>
            </a:extLst>
          </p:cNvPr>
          <p:cNvSpPr txBox="1">
            <a:spLocks/>
          </p:cNvSpPr>
          <p:nvPr/>
        </p:nvSpPr>
        <p:spPr>
          <a:xfrm>
            <a:off x="10124866" y="6102726"/>
            <a:ext cx="75327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92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2AEE2B-0E17-4007-BE09-ECDE1F1FB5D0}" type="slidenum">
              <a:rPr lang="es-ES" smtClean="0"/>
              <a:pPr/>
              <a:t>66</a:t>
            </a:fld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981420F-A44F-AA82-E947-5C49EC41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703" y="4480226"/>
            <a:ext cx="4563286" cy="2879999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E8489267-5685-D8EE-7F5F-2C3C64509F3B}"/>
              </a:ext>
            </a:extLst>
          </p:cNvPr>
          <p:cNvGrpSpPr/>
          <p:nvPr/>
        </p:nvGrpSpPr>
        <p:grpSpPr>
          <a:xfrm>
            <a:off x="8642141" y="4523626"/>
            <a:ext cx="2698164" cy="1714900"/>
            <a:chOff x="8642141" y="4523626"/>
            <a:chExt cx="2698164" cy="1714900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FD2ED9A-82B9-9BBF-7CA3-C89715B88748}"/>
                </a:ext>
              </a:extLst>
            </p:cNvPr>
            <p:cNvSpPr txBox="1"/>
            <p:nvPr/>
          </p:nvSpPr>
          <p:spPr>
            <a:xfrm>
              <a:off x="8642141" y="4771375"/>
              <a:ext cx="2522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http:/miweb.com/</a:t>
              </a:r>
              <a:r>
                <a:rPr lang="es-ES" sz="1100" dirty="0" err="1">
                  <a:solidFill>
                    <a:schemeClr val="bg1">
                      <a:lumMod val="50000"/>
                    </a:schemeClr>
                  </a:solidFill>
                </a:rPr>
                <a:t>saluda.php</a:t>
              </a:r>
              <a:endParaRPr lang="es-E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2CCF5E8-6332-DFEB-3E84-F5B0714749D6}"/>
                </a:ext>
              </a:extLst>
            </p:cNvPr>
            <p:cNvSpPr txBox="1"/>
            <p:nvPr/>
          </p:nvSpPr>
          <p:spPr>
            <a:xfrm>
              <a:off x="9342642" y="5715306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Hola Sergio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8AAD5DC0-B507-E14B-0C17-A196635421B4}"/>
                </a:ext>
              </a:extLst>
            </p:cNvPr>
            <p:cNvSpPr txBox="1"/>
            <p:nvPr/>
          </p:nvSpPr>
          <p:spPr>
            <a:xfrm>
              <a:off x="8841056" y="4523626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/>
                <a:t>Saludo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24E19C6-9479-41A5-AFF5-7277C126F41E}"/>
              </a:ext>
            </a:extLst>
          </p:cNvPr>
          <p:cNvGrpSpPr/>
          <p:nvPr/>
        </p:nvGrpSpPr>
        <p:grpSpPr>
          <a:xfrm>
            <a:off x="8143721" y="4528207"/>
            <a:ext cx="4209553" cy="2786627"/>
            <a:chOff x="8143721" y="4528207"/>
            <a:chExt cx="4209553" cy="2786627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C94C956-FD77-6CFE-24D0-5A558DC38865}"/>
                </a:ext>
              </a:extLst>
            </p:cNvPr>
            <p:cNvSpPr txBox="1"/>
            <p:nvPr/>
          </p:nvSpPr>
          <p:spPr>
            <a:xfrm>
              <a:off x="8878791" y="4769383"/>
              <a:ext cx="2522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http:/miweb.com/</a:t>
              </a:r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00FF00"/>
                  </a:highlight>
                </a:rPr>
                <a:t>con_marcos.html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4BFF1C1-6488-E27A-7C71-666112DBC483}"/>
                </a:ext>
              </a:extLst>
            </p:cNvPr>
            <p:cNvSpPr txBox="1"/>
            <p:nvPr/>
          </p:nvSpPr>
          <p:spPr>
            <a:xfrm>
              <a:off x="8143721" y="5084947"/>
              <a:ext cx="1136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B050"/>
                  </a:solidFill>
                </a:rPr>
                <a:t>menu.html</a:t>
              </a: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2F815C57-9C03-CB06-DCBF-8867D939C9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5050266"/>
              <a:ext cx="0" cy="226456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5FAA20F7-7013-6210-E7B1-525A9BBC2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089" y="5407311"/>
              <a:ext cx="978903" cy="1768020"/>
            </a:xfrm>
            <a:prstGeom prst="rect">
              <a:avLst/>
            </a:prstGeom>
          </p:spPr>
        </p:pic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8D7208DE-6AE1-3119-D0F2-A4358ABF258E}"/>
                </a:ext>
              </a:extLst>
            </p:cNvPr>
            <p:cNvGrpSpPr/>
            <p:nvPr/>
          </p:nvGrpSpPr>
          <p:grpSpPr>
            <a:xfrm>
              <a:off x="9450859" y="5095154"/>
              <a:ext cx="2902415" cy="1847725"/>
              <a:chOff x="8958281" y="2107051"/>
              <a:chExt cx="2902415" cy="1847725"/>
            </a:xfrm>
          </p:grpSpPr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4433BB5D-E10F-B091-EDE1-CBFC5438C6B8}"/>
                  </a:ext>
                </a:extLst>
              </p:cNvPr>
              <p:cNvSpPr txBox="1"/>
              <p:nvPr/>
            </p:nvSpPr>
            <p:spPr>
              <a:xfrm>
                <a:off x="9111464" y="2107051"/>
                <a:ext cx="27492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>
                    <a:solidFill>
                      <a:srgbClr val="00B050"/>
                    </a:solidFill>
                  </a:rPr>
                  <a:t>formulario.html</a:t>
                </a:r>
              </a:p>
            </p:txBody>
          </p: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46A3E189-345B-5B55-3CF5-AE7B2B08721D}"/>
                  </a:ext>
                </a:extLst>
              </p:cNvPr>
              <p:cNvGrpSpPr/>
              <p:nvPr/>
            </p:nvGrpSpPr>
            <p:grpSpPr>
              <a:xfrm>
                <a:off x="8958281" y="2441745"/>
                <a:ext cx="2848256" cy="1513031"/>
                <a:chOff x="7897078" y="2289994"/>
                <a:chExt cx="2848256" cy="1513031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B7C3087B-2666-8B95-845D-86536A122718}"/>
                    </a:ext>
                  </a:extLst>
                </p:cNvPr>
                <p:cNvSpPr/>
                <p:nvPr/>
              </p:nvSpPr>
              <p:spPr>
                <a:xfrm>
                  <a:off x="7996099" y="3361880"/>
                  <a:ext cx="1214159" cy="40985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grpSp>
              <p:nvGrpSpPr>
                <p:cNvPr id="36" name="Grupo 35">
                  <a:extLst>
                    <a:ext uri="{FF2B5EF4-FFF2-40B4-BE49-F238E27FC236}">
                      <a16:creationId xmlns:a16="http://schemas.microsoft.com/office/drawing/2014/main" id="{B9DA65AE-A411-95F2-F9A6-04918B62A328}"/>
                    </a:ext>
                  </a:extLst>
                </p:cNvPr>
                <p:cNvGrpSpPr/>
                <p:nvPr/>
              </p:nvGrpSpPr>
              <p:grpSpPr>
                <a:xfrm>
                  <a:off x="7897078" y="2289994"/>
                  <a:ext cx="2848256" cy="1513031"/>
                  <a:chOff x="7897078" y="2289994"/>
                  <a:chExt cx="2848256" cy="1513031"/>
                </a:xfrm>
              </p:grpSpPr>
              <p:sp>
                <p:nvSpPr>
                  <p:cNvPr id="37" name="CuadroTexto 36">
                    <a:extLst>
                      <a:ext uri="{FF2B5EF4-FFF2-40B4-BE49-F238E27FC236}">
                        <a16:creationId xmlns:a16="http://schemas.microsoft.com/office/drawing/2014/main" id="{313839FA-3166-DA3D-009B-435CCC921BE7}"/>
                      </a:ext>
                    </a:extLst>
                  </p:cNvPr>
                  <p:cNvSpPr txBox="1"/>
                  <p:nvPr/>
                </p:nvSpPr>
                <p:spPr>
                  <a:xfrm>
                    <a:off x="7897078" y="2289994"/>
                    <a:ext cx="115288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2400" dirty="0"/>
                      <a:t>Apodo:</a:t>
                    </a:r>
                  </a:p>
                </p:txBody>
              </p:sp>
              <p:sp>
                <p:nvSpPr>
                  <p:cNvPr id="38" name="Rectángulo: esquinas redondeadas 37">
                    <a:extLst>
                      <a:ext uri="{FF2B5EF4-FFF2-40B4-BE49-F238E27FC236}">
                        <a16:creationId xmlns:a16="http://schemas.microsoft.com/office/drawing/2014/main" id="{C82A8CD1-97E0-F655-2B7F-14F00E42CDCB}"/>
                      </a:ext>
                    </a:extLst>
                  </p:cNvPr>
                  <p:cNvSpPr/>
                  <p:nvPr/>
                </p:nvSpPr>
                <p:spPr>
                  <a:xfrm>
                    <a:off x="7996099" y="2795728"/>
                    <a:ext cx="2749235" cy="412657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9" name="CuadroTexto 38">
                    <a:extLst>
                      <a:ext uri="{FF2B5EF4-FFF2-40B4-BE49-F238E27FC236}">
                        <a16:creationId xmlns:a16="http://schemas.microsoft.com/office/drawing/2014/main" id="{4A4B9DAA-856A-1287-FB41-1C8F40EF6D32}"/>
                      </a:ext>
                    </a:extLst>
                  </p:cNvPr>
                  <p:cNvSpPr txBox="1"/>
                  <p:nvPr/>
                </p:nvSpPr>
                <p:spPr>
                  <a:xfrm>
                    <a:off x="8033835" y="3333316"/>
                    <a:ext cx="1002575" cy="4697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2400" dirty="0"/>
                      <a:t>Enviar</a:t>
                    </a:r>
                  </a:p>
                </p:txBody>
              </p:sp>
              <p:sp>
                <p:nvSpPr>
                  <p:cNvPr id="40" name="CuadroTexto 39">
                    <a:extLst>
                      <a:ext uri="{FF2B5EF4-FFF2-40B4-BE49-F238E27FC236}">
                        <a16:creationId xmlns:a16="http://schemas.microsoft.com/office/drawing/2014/main" id="{8DB96C37-269D-80D3-E581-97911D916584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261" y="2799162"/>
                    <a:ext cx="103632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s-ES" sz="2000" dirty="0">
                        <a:solidFill>
                          <a:srgbClr val="0070C0"/>
                        </a:solidFill>
                      </a:rPr>
                      <a:t>Sergio</a:t>
                    </a:r>
                  </a:p>
                </p:txBody>
              </p:sp>
            </p:grpSp>
          </p:grp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C7D3CAD-54DD-C740-D3A0-F4C84AAC4D25}"/>
                </a:ext>
              </a:extLst>
            </p:cNvPr>
            <p:cNvSpPr txBox="1"/>
            <p:nvPr/>
          </p:nvSpPr>
          <p:spPr>
            <a:xfrm>
              <a:off x="8854895" y="4528207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/>
                <a:t>Marcos</a:t>
              </a:r>
            </a:p>
          </p:txBody>
        </p:sp>
      </p:grpSp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6E691BA8-60F1-C2FB-DB6F-EB046CBB33D9}"/>
              </a:ext>
            </a:extLst>
          </p:cNvPr>
          <p:cNvSpPr/>
          <p:nvPr/>
        </p:nvSpPr>
        <p:spPr>
          <a:xfrm>
            <a:off x="6656180" y="5650724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071FBC2-4446-26A6-D4B7-BE12E1BC72F6}"/>
              </a:ext>
            </a:extLst>
          </p:cNvPr>
          <p:cNvSpPr txBox="1"/>
          <p:nvPr/>
        </p:nvSpPr>
        <p:spPr>
          <a:xfrm>
            <a:off x="9973890" y="60950"/>
            <a:ext cx="77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0000"/>
                </a:solidFill>
              </a:rPr>
              <a:t>(top)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E80B804-88B0-421E-C7EF-864A2E024DF3}"/>
              </a:ext>
            </a:extLst>
          </p:cNvPr>
          <p:cNvSpPr txBox="1"/>
          <p:nvPr/>
        </p:nvSpPr>
        <p:spPr>
          <a:xfrm>
            <a:off x="4234804" y="5060516"/>
            <a:ext cx="1881667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FF0000"/>
                </a:solidFill>
                <a:highlight>
                  <a:srgbClr val="FFFF00"/>
                </a:highlight>
              </a:rPr>
              <a:t>target</a:t>
            </a:r>
            <a:r>
              <a:rPr lang="es-ES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"_top"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3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7" grpId="0">
        <p:bldAsOne/>
      </p:bldGraphic>
      <p:bldGraphic spid="107" grpId="1">
        <p:bldAsOne/>
      </p:bldGraphic>
      <p:bldP spid="111" grpId="0" animBg="1"/>
      <p:bldGraphic spid="119" grpId="0">
        <p:bldAsOne/>
      </p:bldGraphic>
      <p:bldGraphic spid="119" grpId="1">
        <p:bldAsOne/>
      </p:bldGraphic>
      <p:bldGraphic spid="119" grpId="2">
        <p:bldAsOne/>
      </p:bldGraphic>
      <p:bldP spid="120" grpId="0" animBg="1"/>
      <p:bldP spid="120" grpId="1" animBg="1"/>
      <p:bldP spid="120" grpId="2" animBg="1"/>
      <p:bldP spid="18" grpId="0"/>
      <p:bldP spid="18" grpId="1"/>
      <p:bldP spid="41" grpId="0" animBg="1"/>
      <p:bldP spid="42" grpId="0"/>
      <p:bldP spid="42" grpId="1"/>
      <p:bldP spid="4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1E72-381A-FE84-F11B-E5D5AF96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>
            <a:extLst>
              <a:ext uri="{FF2B5EF4-FFF2-40B4-BE49-F238E27FC236}">
                <a16:creationId xmlns:a16="http://schemas.microsoft.com/office/drawing/2014/main" id="{79E6D72D-E279-9C41-E3F9-E96E2C621D30}"/>
              </a:ext>
            </a:extLst>
          </p:cNvPr>
          <p:cNvGrpSpPr/>
          <p:nvPr/>
        </p:nvGrpSpPr>
        <p:grpSpPr>
          <a:xfrm>
            <a:off x="6243039" y="1490131"/>
            <a:ext cx="6976707" cy="2879999"/>
            <a:chOff x="6243039" y="1490131"/>
            <a:chExt cx="6976707" cy="2879999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B98F6A7-AAA8-F01E-8DA6-B3A4BA05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039" y="1490131"/>
              <a:ext cx="6976707" cy="2879999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8F7404E-3460-F9ED-1D74-01D849301D27}"/>
                </a:ext>
              </a:extLst>
            </p:cNvPr>
            <p:cNvSpPr/>
            <p:nvPr/>
          </p:nvSpPr>
          <p:spPr>
            <a:xfrm>
              <a:off x="6375198" y="1906873"/>
              <a:ext cx="6690562" cy="309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56828D88-1A49-E21E-EB32-7E467CD79216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E4D3997B-37DF-FFED-DED4-1C84CB2159BE}"/>
              </a:ext>
            </a:extLst>
          </p:cNvPr>
          <p:cNvGrpSpPr/>
          <p:nvPr/>
        </p:nvGrpSpPr>
        <p:grpSpPr>
          <a:xfrm>
            <a:off x="272930" y="1120799"/>
            <a:ext cx="6123704" cy="3249332"/>
            <a:chOff x="791090" y="1120799"/>
            <a:chExt cx="6123704" cy="3249332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73689570-93B6-ED48-1846-2BF9EDC6441A}"/>
                </a:ext>
              </a:extLst>
            </p:cNvPr>
            <p:cNvSpPr txBox="1"/>
            <p:nvPr/>
          </p:nvSpPr>
          <p:spPr>
            <a:xfrm>
              <a:off x="791090" y="1490131"/>
              <a:ext cx="5736557" cy="2880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&lt;!DOCTYPE </a:t>
              </a:r>
              <a:r>
                <a:rPr lang="es-ES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action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saluda.php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1" dirty="0">
                  <a:solidFill>
                    <a:srgbClr val="000000"/>
                  </a:solidFill>
                </a:rPr>
                <a:t>Apodo: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text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name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"apodo"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"submit"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value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Enviar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798369C-3565-4E3A-8D46-42DB4A58CD20}"/>
                </a:ext>
              </a:extLst>
            </p:cNvPr>
            <p:cNvSpPr txBox="1"/>
            <p:nvPr/>
          </p:nvSpPr>
          <p:spPr>
            <a:xfrm>
              <a:off x="1197987" y="1120799"/>
              <a:ext cx="4726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formulario.html</a:t>
              </a:r>
            </a:p>
          </p:txBody>
        </p:sp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0FFDC028-6D01-C211-61E8-4138BE2BE920}"/>
                </a:ext>
              </a:extLst>
            </p:cNvPr>
            <p:cNvSpPr/>
            <p:nvPr/>
          </p:nvSpPr>
          <p:spPr>
            <a:xfrm>
              <a:off x="6420118" y="2758967"/>
              <a:ext cx="494676" cy="502170"/>
            </a:xfrm>
            <a:prstGeom prst="rightArrow">
              <a:avLst/>
            </a:prstGeom>
            <a:ln w="28575"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037F7FD-7FB9-9B2D-E0FC-886F52D4D81F}"/>
              </a:ext>
            </a:extLst>
          </p:cNvPr>
          <p:cNvGrpSpPr/>
          <p:nvPr/>
        </p:nvGrpSpPr>
        <p:grpSpPr>
          <a:xfrm>
            <a:off x="6385358" y="1549946"/>
            <a:ext cx="4478003" cy="2451136"/>
            <a:chOff x="6375198" y="1536630"/>
            <a:chExt cx="4478003" cy="2451136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B230681-D4FB-971D-6A98-5613D4FE5D7B}"/>
                </a:ext>
              </a:extLst>
            </p:cNvPr>
            <p:cNvSpPr txBox="1"/>
            <p:nvPr/>
          </p:nvSpPr>
          <p:spPr>
            <a:xfrm>
              <a:off x="7601188" y="1536630"/>
              <a:ext cx="1592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/>
                <a:t>formulario.html</a:t>
              </a: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58B7BA62-6D5F-4D5C-9621-EC4D60523FA4}"/>
                </a:ext>
              </a:extLst>
            </p:cNvPr>
            <p:cNvGrpSpPr/>
            <p:nvPr/>
          </p:nvGrpSpPr>
          <p:grpSpPr>
            <a:xfrm>
              <a:off x="6807080" y="2421225"/>
              <a:ext cx="4046121" cy="972804"/>
              <a:chOff x="7673558" y="2432234"/>
              <a:chExt cx="4046121" cy="972804"/>
            </a:xfrm>
          </p:grpSpPr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3C9CB1D-3FC3-B7A6-5395-BC99ABB0BAF0}"/>
                  </a:ext>
                </a:extLst>
              </p:cNvPr>
              <p:cNvSpPr txBox="1"/>
              <p:nvPr/>
            </p:nvSpPr>
            <p:spPr>
              <a:xfrm>
                <a:off x="7673558" y="2432234"/>
                <a:ext cx="13131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/>
                  <a:t>Apodo:</a:t>
                </a:r>
              </a:p>
            </p:txBody>
          </p:sp>
          <p:sp>
            <p:nvSpPr>
              <p:cNvPr id="19" name="Rectángulo: esquinas redondeadas 18">
                <a:extLst>
                  <a:ext uri="{FF2B5EF4-FFF2-40B4-BE49-F238E27FC236}">
                    <a16:creationId xmlns:a16="http://schemas.microsoft.com/office/drawing/2014/main" id="{8E8291D1-0E13-451F-33FA-83A6CAECBB81}"/>
                  </a:ext>
                </a:extLst>
              </p:cNvPr>
              <p:cNvSpPr/>
              <p:nvPr/>
            </p:nvSpPr>
            <p:spPr>
              <a:xfrm>
                <a:off x="7772579" y="2937968"/>
                <a:ext cx="3947100" cy="4670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5AE96961-13DE-C9CD-6418-4682081C0908}"/>
                </a:ext>
              </a:extLst>
            </p:cNvPr>
            <p:cNvGrpSpPr/>
            <p:nvPr/>
          </p:nvGrpSpPr>
          <p:grpSpPr>
            <a:xfrm>
              <a:off x="6906101" y="3464546"/>
              <a:ext cx="1258352" cy="523220"/>
              <a:chOff x="8330148" y="4805526"/>
              <a:chExt cx="1258352" cy="523220"/>
            </a:xfrm>
          </p:grpSpPr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667BE0F9-76C9-F4D6-FAD0-04E342D0B7FA}"/>
                  </a:ext>
                </a:extLst>
              </p:cNvPr>
              <p:cNvSpPr/>
              <p:nvPr/>
            </p:nvSpPr>
            <p:spPr>
              <a:xfrm>
                <a:off x="8330148" y="4833601"/>
                <a:ext cx="1258352" cy="4670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B475ADA-9B67-2D6B-0682-E8CFAECB12ED}"/>
                  </a:ext>
                </a:extLst>
              </p:cNvPr>
              <p:cNvSpPr txBox="1"/>
              <p:nvPr/>
            </p:nvSpPr>
            <p:spPr>
              <a:xfrm>
                <a:off x="8369258" y="4805526"/>
                <a:ext cx="11801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/>
                  <a:t>Enviar</a:t>
                </a:r>
              </a:p>
            </p:txBody>
          </p:sp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3A03788-62D1-174A-E970-90F49EF8CDED}"/>
                </a:ext>
              </a:extLst>
            </p:cNvPr>
            <p:cNvSpPr txBox="1"/>
            <p:nvPr/>
          </p:nvSpPr>
          <p:spPr>
            <a:xfrm>
              <a:off x="6960263" y="2920233"/>
              <a:ext cx="1036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400" dirty="0">
                  <a:solidFill>
                    <a:srgbClr val="0070C0"/>
                  </a:solidFill>
                </a:rPr>
                <a:t>Sergio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644C77F-7D90-7D32-0E93-60EC1759B52D}"/>
                </a:ext>
              </a:extLst>
            </p:cNvPr>
            <p:cNvSpPr txBox="1"/>
            <p:nvPr/>
          </p:nvSpPr>
          <p:spPr>
            <a:xfrm>
              <a:off x="6375198" y="1866106"/>
              <a:ext cx="430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http:/miweb.com/formulario.html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820B526C-44BA-A741-4CA4-930809FCC30B}"/>
              </a:ext>
            </a:extLst>
          </p:cNvPr>
          <p:cNvGrpSpPr/>
          <p:nvPr/>
        </p:nvGrpSpPr>
        <p:grpSpPr>
          <a:xfrm>
            <a:off x="6385358" y="1549946"/>
            <a:ext cx="5881977" cy="1862432"/>
            <a:chOff x="6960262" y="4468722"/>
            <a:chExt cx="5881977" cy="1862432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77C1A290-9827-954C-7FA7-B0BA19A85D06}"/>
                </a:ext>
              </a:extLst>
            </p:cNvPr>
            <p:cNvSpPr txBox="1"/>
            <p:nvPr/>
          </p:nvSpPr>
          <p:spPr>
            <a:xfrm>
              <a:off x="9234549" y="5807934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Hola Sergio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F42A7DA1-7022-5216-11D6-0BEA2D263736}"/>
                </a:ext>
              </a:extLst>
            </p:cNvPr>
            <p:cNvGrpSpPr/>
            <p:nvPr/>
          </p:nvGrpSpPr>
          <p:grpSpPr>
            <a:xfrm>
              <a:off x="6960262" y="4468722"/>
              <a:ext cx="5881977" cy="698808"/>
              <a:chOff x="6375197" y="1536630"/>
              <a:chExt cx="5881977" cy="698808"/>
            </a:xfrm>
          </p:grpSpPr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FB09B959-FE0D-6CEA-8F32-1A55473C7B3A}"/>
                  </a:ext>
                </a:extLst>
              </p:cNvPr>
              <p:cNvSpPr txBox="1"/>
              <p:nvPr/>
            </p:nvSpPr>
            <p:spPr>
              <a:xfrm>
                <a:off x="7601188" y="1536630"/>
                <a:ext cx="1592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err="1"/>
                  <a:t>saluda.php</a:t>
                </a:r>
                <a:endParaRPr lang="es-ES" sz="1400" b="1" dirty="0"/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656A01FF-6250-6057-BC74-124CEF6F67D0}"/>
                  </a:ext>
                </a:extLst>
              </p:cNvPr>
              <p:cNvSpPr txBox="1"/>
              <p:nvPr/>
            </p:nvSpPr>
            <p:spPr>
              <a:xfrm>
                <a:off x="6375197" y="1866106"/>
                <a:ext cx="5881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http:/miweb.com/</a:t>
                </a:r>
                <a:r>
                  <a:rPr lang="es-ES" dirty="0" err="1">
                    <a:solidFill>
                      <a:schemeClr val="bg1">
                        <a:lumMod val="50000"/>
                      </a:schemeClr>
                    </a:solidFill>
                  </a:rPr>
                  <a:t>saluda.php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?</a:t>
                </a:r>
                <a:r>
                  <a:rPr lang="es-ES" b="1" dirty="0" err="1">
                    <a:solidFill>
                      <a:srgbClr val="FF0000"/>
                    </a:solidFill>
                  </a:rPr>
                  <a:t>apodo</a:t>
                </a:r>
                <a:r>
                  <a:rPr lang="es-ES" b="1" dirty="0">
                    <a:solidFill>
                      <a:srgbClr val="FF0000"/>
                    </a:solidFill>
                  </a:rPr>
                  <a:t>=</a:t>
                </a:r>
                <a:r>
                  <a:rPr lang="es-ES" b="1" dirty="0">
                    <a:solidFill>
                      <a:srgbClr val="00B0F0"/>
                    </a:solidFill>
                  </a:rPr>
                  <a:t>Sergio</a:t>
                </a: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EF05068-AA5D-F055-F979-7902ABF4AB41}"/>
              </a:ext>
            </a:extLst>
          </p:cNvPr>
          <p:cNvGrpSpPr/>
          <p:nvPr/>
        </p:nvGrpSpPr>
        <p:grpSpPr>
          <a:xfrm>
            <a:off x="6243039" y="4526081"/>
            <a:ext cx="6976707" cy="2879999"/>
            <a:chOff x="6243039" y="1490131"/>
            <a:chExt cx="6976707" cy="2879999"/>
          </a:xfrm>
        </p:grpSpPr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C415E47C-928D-F259-39BF-DBA4D55E5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039" y="1490131"/>
              <a:ext cx="6976707" cy="2879999"/>
            </a:xfrm>
            <a:prstGeom prst="rect">
              <a:avLst/>
            </a:prstGeom>
          </p:spPr>
        </p:pic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31F8E7C6-1C1A-5FEA-E581-4A5458375403}"/>
                </a:ext>
              </a:extLst>
            </p:cNvPr>
            <p:cNvSpPr/>
            <p:nvPr/>
          </p:nvSpPr>
          <p:spPr>
            <a:xfrm>
              <a:off x="6375198" y="1906873"/>
              <a:ext cx="6690562" cy="3095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00A57A3B-EFA4-CB8D-FC70-137B84E7D710}"/>
              </a:ext>
            </a:extLst>
          </p:cNvPr>
          <p:cNvGrpSpPr/>
          <p:nvPr/>
        </p:nvGrpSpPr>
        <p:grpSpPr>
          <a:xfrm>
            <a:off x="6385358" y="4585896"/>
            <a:ext cx="4478003" cy="2451136"/>
            <a:chOff x="6375198" y="1536630"/>
            <a:chExt cx="4478003" cy="2451136"/>
          </a:xfrm>
        </p:grpSpPr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39C4D765-F35D-832B-C1B3-DD86ED88BD92}"/>
                </a:ext>
              </a:extLst>
            </p:cNvPr>
            <p:cNvSpPr txBox="1"/>
            <p:nvPr/>
          </p:nvSpPr>
          <p:spPr>
            <a:xfrm>
              <a:off x="7601188" y="1536630"/>
              <a:ext cx="1592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/>
                <a:t>formulario.html</a:t>
              </a:r>
            </a:p>
          </p:txBody>
        </p: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5A522C39-545C-FDC4-DDB8-C7D08AB2CE18}"/>
                </a:ext>
              </a:extLst>
            </p:cNvPr>
            <p:cNvGrpSpPr/>
            <p:nvPr/>
          </p:nvGrpSpPr>
          <p:grpSpPr>
            <a:xfrm>
              <a:off x="6807080" y="2421225"/>
              <a:ext cx="4046121" cy="972804"/>
              <a:chOff x="7673558" y="2432234"/>
              <a:chExt cx="4046121" cy="972804"/>
            </a:xfrm>
          </p:grpSpPr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B3E23CF3-9D8A-812D-0366-2A008C88ECB5}"/>
                  </a:ext>
                </a:extLst>
              </p:cNvPr>
              <p:cNvSpPr txBox="1"/>
              <p:nvPr/>
            </p:nvSpPr>
            <p:spPr>
              <a:xfrm>
                <a:off x="7673558" y="2432234"/>
                <a:ext cx="13131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/>
                  <a:t>Apodo:</a:t>
                </a:r>
              </a:p>
            </p:txBody>
          </p:sp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95749D47-0C40-DF51-69A6-EE2EA182F662}"/>
                  </a:ext>
                </a:extLst>
              </p:cNvPr>
              <p:cNvSpPr/>
              <p:nvPr/>
            </p:nvSpPr>
            <p:spPr>
              <a:xfrm>
                <a:off x="7772579" y="2937968"/>
                <a:ext cx="3947100" cy="4670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62FAD99D-918B-595F-A1BB-2764EA78EB9B}"/>
                </a:ext>
              </a:extLst>
            </p:cNvPr>
            <p:cNvGrpSpPr/>
            <p:nvPr/>
          </p:nvGrpSpPr>
          <p:grpSpPr>
            <a:xfrm>
              <a:off x="6906101" y="3464546"/>
              <a:ext cx="1258352" cy="523220"/>
              <a:chOff x="8330148" y="4805526"/>
              <a:chExt cx="1258352" cy="523220"/>
            </a:xfrm>
          </p:grpSpPr>
          <p:sp>
            <p:nvSpPr>
              <p:cNvPr id="62" name="Rectángulo: esquinas redondeadas 61">
                <a:extLst>
                  <a:ext uri="{FF2B5EF4-FFF2-40B4-BE49-F238E27FC236}">
                    <a16:creationId xmlns:a16="http://schemas.microsoft.com/office/drawing/2014/main" id="{889BD1AC-4C7C-BF7C-6A8A-63427E8D24EA}"/>
                  </a:ext>
                </a:extLst>
              </p:cNvPr>
              <p:cNvSpPr/>
              <p:nvPr/>
            </p:nvSpPr>
            <p:spPr>
              <a:xfrm>
                <a:off x="8330148" y="4833601"/>
                <a:ext cx="1258352" cy="4670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2FF44909-6FAF-D70A-76E3-B0EE4B247F67}"/>
                  </a:ext>
                </a:extLst>
              </p:cNvPr>
              <p:cNvSpPr txBox="1"/>
              <p:nvPr/>
            </p:nvSpPr>
            <p:spPr>
              <a:xfrm>
                <a:off x="8369258" y="4805526"/>
                <a:ext cx="11801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/>
                  <a:t>Enviar</a:t>
                </a:r>
              </a:p>
            </p:txBody>
          </p:sp>
        </p:grp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C6D2049-BF54-94A4-7296-D117F96866C0}"/>
                </a:ext>
              </a:extLst>
            </p:cNvPr>
            <p:cNvSpPr txBox="1"/>
            <p:nvPr/>
          </p:nvSpPr>
          <p:spPr>
            <a:xfrm>
              <a:off x="6960263" y="2920233"/>
              <a:ext cx="1036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400" dirty="0">
                  <a:solidFill>
                    <a:srgbClr val="0070C0"/>
                  </a:solidFill>
                </a:rPr>
                <a:t>Sergio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8F5E90CE-FA72-6F82-8EF7-9E3AB62013B0}"/>
                </a:ext>
              </a:extLst>
            </p:cNvPr>
            <p:cNvSpPr txBox="1"/>
            <p:nvPr/>
          </p:nvSpPr>
          <p:spPr>
            <a:xfrm>
              <a:off x="6375198" y="1866106"/>
              <a:ext cx="430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>
                      <a:lumMod val="50000"/>
                    </a:schemeClr>
                  </a:solidFill>
                </a:rPr>
                <a:t>http:/miweb.com/formulario.html</a:t>
              </a: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F11F0AD-71B5-DC2A-EA22-B285EA954F2E}"/>
              </a:ext>
            </a:extLst>
          </p:cNvPr>
          <p:cNvGrpSpPr/>
          <p:nvPr/>
        </p:nvGrpSpPr>
        <p:grpSpPr>
          <a:xfrm>
            <a:off x="6385358" y="4585896"/>
            <a:ext cx="5881977" cy="1862432"/>
            <a:chOff x="6960262" y="4468722"/>
            <a:chExt cx="5881977" cy="1862432"/>
          </a:xfrm>
        </p:grpSpPr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B02D3636-07CA-381A-2562-F7096D1D83EE}"/>
                </a:ext>
              </a:extLst>
            </p:cNvPr>
            <p:cNvSpPr txBox="1"/>
            <p:nvPr/>
          </p:nvSpPr>
          <p:spPr>
            <a:xfrm>
              <a:off x="9234549" y="5807934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Hola Sergio</a:t>
              </a:r>
            </a:p>
          </p:txBody>
        </p: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A514AD7D-F6E5-A36A-4E06-B9BB731BC63A}"/>
                </a:ext>
              </a:extLst>
            </p:cNvPr>
            <p:cNvGrpSpPr/>
            <p:nvPr/>
          </p:nvGrpSpPr>
          <p:grpSpPr>
            <a:xfrm>
              <a:off x="6960262" y="4468722"/>
              <a:ext cx="5881977" cy="698808"/>
              <a:chOff x="6375197" y="1536630"/>
              <a:chExt cx="5881977" cy="698808"/>
            </a:xfrm>
          </p:grpSpPr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D3601264-5F7C-A821-98C5-90290F10A860}"/>
                  </a:ext>
                </a:extLst>
              </p:cNvPr>
              <p:cNvSpPr txBox="1"/>
              <p:nvPr/>
            </p:nvSpPr>
            <p:spPr>
              <a:xfrm>
                <a:off x="7601188" y="1536630"/>
                <a:ext cx="1592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err="1"/>
                  <a:t>saluda.php</a:t>
                </a:r>
                <a:endParaRPr lang="es-ES" sz="1400" b="1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3F8DEE97-7499-15EC-1A6D-56F1950994CC}"/>
                  </a:ext>
                </a:extLst>
              </p:cNvPr>
              <p:cNvSpPr txBox="1"/>
              <p:nvPr/>
            </p:nvSpPr>
            <p:spPr>
              <a:xfrm>
                <a:off x="6375197" y="1866106"/>
                <a:ext cx="5881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chemeClr val="bg1">
                        <a:lumMod val="50000"/>
                      </a:schemeClr>
                    </a:solidFill>
                  </a:rPr>
                  <a:t>http:/miweb.com/</a:t>
                </a:r>
                <a:r>
                  <a:rPr lang="es-ES" dirty="0" err="1">
                    <a:solidFill>
                      <a:schemeClr val="bg1">
                        <a:lumMod val="50000"/>
                      </a:schemeClr>
                    </a:solidFill>
                  </a:rPr>
                  <a:t>saluda.php</a:t>
                </a:r>
                <a:endParaRPr lang="es-ES" b="1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AF22C662-959D-D53E-6902-1B2145FAC4F1}"/>
              </a:ext>
            </a:extLst>
          </p:cNvPr>
          <p:cNvGrpSpPr/>
          <p:nvPr/>
        </p:nvGrpSpPr>
        <p:grpSpPr>
          <a:xfrm>
            <a:off x="272930" y="4526080"/>
            <a:ext cx="6137078" cy="2880000"/>
            <a:chOff x="791090" y="1490131"/>
            <a:chExt cx="6137078" cy="2880000"/>
          </a:xfrm>
        </p:grpSpPr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4DEB50AF-AB41-1A20-B5F5-809324D40DB9}"/>
                </a:ext>
              </a:extLst>
            </p:cNvPr>
            <p:cNvSpPr txBox="1"/>
            <p:nvPr/>
          </p:nvSpPr>
          <p:spPr>
            <a:xfrm>
              <a:off x="791090" y="1490131"/>
              <a:ext cx="5736557" cy="2880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&lt;!DOCTYPE </a:t>
              </a:r>
              <a:r>
                <a:rPr lang="es-ES" dirty="0" err="1">
                  <a:solidFill>
                    <a:srgbClr val="000000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action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saluda.php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 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00"/>
                  </a:highlight>
                </a:rPr>
                <a:t>method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00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00"/>
                  </a:highlight>
                </a:rPr>
                <a:t>"post"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1" dirty="0">
                  <a:solidFill>
                    <a:srgbClr val="000000"/>
                  </a:solidFill>
                </a:rPr>
                <a:t>Apodo: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text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s-ES" b="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name</a:t>
              </a:r>
              <a:r>
                <a:rPr lang="es-E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s-E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"apodo"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br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    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&lt;input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type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"submit"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b="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value</a:t>
              </a:r>
              <a:r>
                <a:rPr lang="en-US" b="0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1" dirty="0" err="1">
                  <a:solidFill>
                    <a:srgbClr val="8000FF"/>
                  </a:solidFill>
                  <a:highlight>
                    <a:srgbClr val="FFFFFF"/>
                  </a:highlight>
                </a:rPr>
                <a:t>Enviar</a:t>
              </a:r>
              <a:r>
                <a:rPr lang="en-US" b="1" dirty="0">
                  <a:solidFill>
                    <a:srgbClr val="8000FF"/>
                  </a:solidFill>
                  <a:highlight>
                    <a:srgbClr val="FFFFFF"/>
                  </a:highlight>
                </a:rPr>
                <a:t>"</a:t>
              </a:r>
              <a:r>
                <a:rPr lang="en-U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n-U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form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   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body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endParaRPr lang="es-ES" b="1" dirty="0">
                <a:solidFill>
                  <a:srgbClr val="000000"/>
                </a:solidFill>
                <a:highlight>
                  <a:srgbClr val="FFFFFF"/>
                </a:highlight>
              </a:endParaRPr>
            </a:p>
            <a:p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&lt;/</a:t>
              </a:r>
              <a:r>
                <a:rPr lang="es-ES" b="0" dirty="0" err="1">
                  <a:solidFill>
                    <a:srgbClr val="0000FF"/>
                  </a:solidFill>
                  <a:highlight>
                    <a:srgbClr val="FFFFFF"/>
                  </a:highlight>
                </a:rPr>
                <a:t>html</a:t>
              </a:r>
              <a:r>
                <a:rPr lang="es-ES" b="0" dirty="0">
                  <a:solidFill>
                    <a:srgbClr val="0000FF"/>
                  </a:solidFill>
                  <a:highlight>
                    <a:srgbClr val="FFFFFF"/>
                  </a:highlight>
                </a:rPr>
                <a:t>&gt;</a:t>
              </a:r>
              <a:r>
                <a:rPr lang="es-ES" b="1" dirty="0">
                  <a:solidFill>
                    <a:srgbClr val="000000"/>
                  </a:solidFill>
                  <a:highlight>
                    <a:srgbClr val="FFFFFF"/>
                  </a:highlight>
                </a:rPr>
                <a:t> </a:t>
              </a:r>
            </a:p>
          </p:txBody>
        </p:sp>
        <p:sp>
          <p:nvSpPr>
            <p:cNvPr id="110" name="Flecha: a la derecha 109">
              <a:extLst>
                <a:ext uri="{FF2B5EF4-FFF2-40B4-BE49-F238E27FC236}">
                  <a16:creationId xmlns:a16="http://schemas.microsoft.com/office/drawing/2014/main" id="{ACE4B25E-A82E-F0C6-E41E-CF3A264A20B2}"/>
                </a:ext>
              </a:extLst>
            </p:cNvPr>
            <p:cNvSpPr/>
            <p:nvPr/>
          </p:nvSpPr>
          <p:spPr>
            <a:xfrm>
              <a:off x="6433492" y="2656292"/>
              <a:ext cx="494676" cy="502170"/>
            </a:xfrm>
            <a:prstGeom prst="rightArrow">
              <a:avLst/>
            </a:prstGeom>
            <a:ln w="28575"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D6739766-E069-70A2-15C9-B868BC515639}"/>
              </a:ext>
            </a:extLst>
          </p:cNvPr>
          <p:cNvSpPr txBox="1"/>
          <p:nvPr/>
        </p:nvSpPr>
        <p:spPr>
          <a:xfrm>
            <a:off x="3680354" y="2316965"/>
            <a:ext cx="2087977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rgbClr val="FF0000"/>
                </a:solidFill>
              </a:rPr>
              <a:t> </a:t>
            </a:r>
            <a:r>
              <a:rPr lang="es-ES" b="0" dirty="0" err="1">
                <a:solidFill>
                  <a:srgbClr val="FF0000"/>
                </a:solidFill>
                <a:highlight>
                  <a:srgbClr val="FFFF00"/>
                </a:highlight>
              </a:rPr>
              <a:t>method</a:t>
            </a:r>
            <a:r>
              <a:rPr lang="es-ES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s-ES" b="1" dirty="0" err="1">
                <a:solidFill>
                  <a:srgbClr val="8000FF"/>
                </a:solidFill>
                <a:highlight>
                  <a:srgbClr val="FFFF00"/>
                </a:highlight>
              </a:rPr>
              <a:t>get</a:t>
            </a:r>
            <a:r>
              <a:rPr lang="es-ES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D164BAAA-9318-D521-6E74-EF7BF45F585B}"/>
              </a:ext>
            </a:extLst>
          </p:cNvPr>
          <p:cNvSpPr/>
          <p:nvPr/>
        </p:nvSpPr>
        <p:spPr>
          <a:xfrm>
            <a:off x="3693873" y="2154545"/>
            <a:ext cx="1907325" cy="714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3BF6DEA9-5578-4570-1F7B-47DD23772D20}"/>
              </a:ext>
            </a:extLst>
          </p:cNvPr>
          <p:cNvSpPr/>
          <p:nvPr/>
        </p:nvSpPr>
        <p:spPr>
          <a:xfrm>
            <a:off x="3714193" y="5169879"/>
            <a:ext cx="1907325" cy="714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45EAD8-7103-FF19-EA96-5CDD9E1F797A}"/>
              </a:ext>
            </a:extLst>
          </p:cNvPr>
          <p:cNvSpPr txBox="1"/>
          <p:nvPr/>
        </p:nvSpPr>
        <p:spPr>
          <a:xfrm>
            <a:off x="10499136" y="210344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method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7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BADF4-0446-0153-BAFD-AE02F5A1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8BE423B-1105-BD9E-6048-FB7054B4D5B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19B869DA-61B2-6A9B-220A-B65AD2C26F33}"/>
              </a:ext>
            </a:extLst>
          </p:cNvPr>
          <p:cNvSpPr txBox="1"/>
          <p:nvPr/>
        </p:nvSpPr>
        <p:spPr>
          <a:xfrm>
            <a:off x="10499136" y="210344"/>
            <a:ext cx="317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method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4BD61F-DC63-FBE9-E9B9-68C9913562A2}"/>
              </a:ext>
            </a:extLst>
          </p:cNvPr>
          <p:cNvSpPr txBox="1"/>
          <p:nvPr/>
        </p:nvSpPr>
        <p:spPr>
          <a:xfrm>
            <a:off x="3253609" y="217867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D99472-6164-D9D8-529C-49C67E41CC7B}"/>
              </a:ext>
            </a:extLst>
          </p:cNvPr>
          <p:cNvSpPr txBox="1"/>
          <p:nvPr/>
        </p:nvSpPr>
        <p:spPr>
          <a:xfrm>
            <a:off x="9270741" y="2174314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POST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0510D-0E1D-F119-3880-441887B48202}"/>
              </a:ext>
            </a:extLst>
          </p:cNvPr>
          <p:cNvSpPr txBox="1"/>
          <p:nvPr/>
        </p:nvSpPr>
        <p:spPr>
          <a:xfrm>
            <a:off x="1305796" y="2929552"/>
            <a:ext cx="457924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Agrega los datos del formulario a la URL, en pares de nombre/valor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FF0000"/>
                </a:solidFill>
                <a:highlight>
                  <a:srgbClr val="FFFFFF"/>
                </a:highlight>
              </a:rPr>
              <a:t>Por tanto, las contraseñas introducidas serían visibles. Así que nunca utilices GET para enviar datos confidenciales.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FF0000"/>
                </a:solidFill>
                <a:highlight>
                  <a:srgbClr val="FFFFFF"/>
                </a:highlight>
              </a:rPr>
              <a:t>La longitud de una URL está limitada a 2048 caracteres, de modo que no se pueden enviar formulario </a:t>
            </a:r>
            <a:r>
              <a:rPr lang="es-ES" dirty="0">
                <a:solidFill>
                  <a:srgbClr val="FF0000"/>
                </a:solidFill>
                <a:highlight>
                  <a:srgbClr val="FFFFFF"/>
                </a:highlight>
              </a:rPr>
              <a:t>muy grandes.</a:t>
            </a:r>
            <a:endParaRPr lang="es-ES" b="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Es ú</a:t>
            </a: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til para formularios donde un usuario desea marcar el resultado como favorito, ya que se guardarían los datos introducidos y no hay que volver a teclearlos.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FF0000"/>
                </a:solidFill>
                <a:highlight>
                  <a:srgbClr val="FFFFFF"/>
                </a:highlight>
              </a:rPr>
              <a:t>No permite adjuntar archivos.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CE23A6A-4FAA-1DFB-EEE3-0CA80079DC80}"/>
              </a:ext>
            </a:extLst>
          </p:cNvPr>
          <p:cNvCxnSpPr/>
          <p:nvPr/>
        </p:nvCxnSpPr>
        <p:spPr>
          <a:xfrm>
            <a:off x="6738489" y="2016760"/>
            <a:ext cx="0" cy="5455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D96460-0964-0E57-A10E-4E0D8DBB067C}"/>
              </a:ext>
            </a:extLst>
          </p:cNvPr>
          <p:cNvSpPr txBox="1"/>
          <p:nvPr/>
        </p:nvSpPr>
        <p:spPr>
          <a:xfrm>
            <a:off x="7507864" y="2936299"/>
            <a:ext cx="4579249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Agrega los datos del formulario dentro del cuerpo de la solicitud HTTP, que no resulta visible en la URL.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Por tanto, las contraseñas introducidas no serán visibles.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0000FF"/>
                </a:solidFill>
                <a:highlight>
                  <a:srgbClr val="FFFFFF"/>
                </a:highlight>
              </a:rPr>
              <a:t>POST no tiene limitaciones de tamaño y puede usarse para enviar grandes cantidades de datos.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dirty="0">
                <a:solidFill>
                  <a:srgbClr val="E44D26"/>
                </a:solidFill>
                <a:highlight>
                  <a:srgbClr val="FFFFFF"/>
                </a:highlight>
              </a:rPr>
              <a:t>Los envíos de formularios con POST no se pueden marcar como favoritos. Dado que no ‘recuerda’ los datos introducidos.</a:t>
            </a:r>
            <a:endParaRPr lang="es-ES" sz="1400" b="0" dirty="0">
              <a:solidFill>
                <a:srgbClr val="E44D26"/>
              </a:solidFill>
              <a:highlight>
                <a:srgbClr val="FFFFFF"/>
              </a:highlight>
            </a:endParaRPr>
          </a:p>
          <a:p>
            <a:pPr algn="just">
              <a:spcAft>
                <a:spcPts val="600"/>
              </a:spcAft>
            </a:pPr>
            <a:endParaRPr lang="es-ES" sz="1400" b="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Permite adjuntar archivos.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E885D22-991B-AD59-11D4-26C55D396F4B}"/>
              </a:ext>
            </a:extLst>
          </p:cNvPr>
          <p:cNvSpPr txBox="1"/>
          <p:nvPr/>
        </p:nvSpPr>
        <p:spPr>
          <a:xfrm>
            <a:off x="1496859" y="1480631"/>
            <a:ext cx="997715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400" dirty="0">
                <a:solidFill>
                  <a:srgbClr val="00B050"/>
                </a:solidFill>
              </a:rPr>
              <a:t>POR TANTO, HAY DOS FORMAS DE ENVIAR UN FORMULARIO AL SERVIDOR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AA38C2-E75C-38F8-D94C-C1C27407F589}"/>
              </a:ext>
            </a:extLst>
          </p:cNvPr>
          <p:cNvSpPr txBox="1"/>
          <p:nvPr/>
        </p:nvSpPr>
        <p:spPr>
          <a:xfrm>
            <a:off x="2482564" y="2566252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METODO POR DEFECTO</a:t>
            </a:r>
          </a:p>
        </p:txBody>
      </p:sp>
      <p:pic>
        <p:nvPicPr>
          <p:cNvPr id="7" name="Picture 2" descr="Hacker Anónimo De Hackers - Imagen gratis en Pixabay">
            <a:extLst>
              <a:ext uri="{FF2B5EF4-FFF2-40B4-BE49-F238E27FC236}">
                <a16:creationId xmlns:a16="http://schemas.microsoft.com/office/drawing/2014/main" id="{BA4CD6CE-981E-2078-AD1C-BFF7CACFF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" t="21437"/>
          <a:stretch/>
        </p:blipFill>
        <p:spPr bwMode="auto">
          <a:xfrm>
            <a:off x="11559739" y="5962700"/>
            <a:ext cx="1754794" cy="150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0F6479F6-F9A6-A2CE-E3F0-E75E5D9E27C8}"/>
              </a:ext>
            </a:extLst>
          </p:cNvPr>
          <p:cNvGrpSpPr/>
          <p:nvPr/>
        </p:nvGrpSpPr>
        <p:grpSpPr>
          <a:xfrm>
            <a:off x="-278180" y="1711463"/>
            <a:ext cx="2293635" cy="1420029"/>
            <a:chOff x="10527654" y="2685272"/>
            <a:chExt cx="3447148" cy="2125741"/>
          </a:xfrm>
        </p:grpSpPr>
        <p:pic>
          <p:nvPicPr>
            <p:cNvPr id="10" name="Picture 4" descr="Letters | Economic and Political Weekly">
              <a:extLst>
                <a:ext uri="{FF2B5EF4-FFF2-40B4-BE49-F238E27FC236}">
                  <a16:creationId xmlns:a16="http://schemas.microsoft.com/office/drawing/2014/main" id="{76FCC11F-F70C-47BE-1DD9-C99CFC0E9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7654" y="2685272"/>
              <a:ext cx="3447148" cy="2125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4CA2807-2AC7-95EB-55E7-2AC320AD8FE8}"/>
                </a:ext>
              </a:extLst>
            </p:cNvPr>
            <p:cNvSpPr txBox="1"/>
            <p:nvPr/>
          </p:nvSpPr>
          <p:spPr>
            <a:xfrm>
              <a:off x="11548350" y="3063943"/>
              <a:ext cx="1373362" cy="684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email</a:t>
              </a: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password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605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B99B4-727F-0CFD-91EC-BD66CD218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F5A4DC1-5C79-6CB5-1171-766DA925854F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CC8AB7-0D9C-2FC1-62F2-A4CD4F82AF09}"/>
              </a:ext>
            </a:extLst>
          </p:cNvPr>
          <p:cNvSpPr txBox="1"/>
          <p:nvPr/>
        </p:nvSpPr>
        <p:spPr>
          <a:xfrm>
            <a:off x="1020173" y="1610857"/>
            <a:ext cx="7117988" cy="16312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cgi-bin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858BB1-740A-90EC-77F8-170BF2BC2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1740665"/>
            <a:ext cx="3152775" cy="13716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01DD9DB-1746-1E82-A3E3-36B9F5BF0923}"/>
              </a:ext>
            </a:extLst>
          </p:cNvPr>
          <p:cNvSpPr txBox="1"/>
          <p:nvPr/>
        </p:nvSpPr>
        <p:spPr>
          <a:xfrm>
            <a:off x="1020172" y="3399017"/>
            <a:ext cx="7117988" cy="16312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cgi-bin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boton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1853644-FE1E-76B6-1144-1E397A55C3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"/>
          <a:stretch/>
        </p:blipFill>
        <p:spPr>
          <a:xfrm>
            <a:off x="8637269" y="3372982"/>
            <a:ext cx="3114675" cy="16312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02A3C9-D69C-16AF-9527-284E360B4F4F}"/>
              </a:ext>
            </a:extLst>
          </p:cNvPr>
          <p:cNvSpPr txBox="1"/>
          <p:nvPr/>
        </p:nvSpPr>
        <p:spPr>
          <a:xfrm>
            <a:off x="1020172" y="5187177"/>
            <a:ext cx="7117988" cy="1938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cgi-bin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boton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boton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Felicitar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4BDD0F4-1576-204B-B867-8B652B2B77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/>
          <a:stretch/>
        </p:blipFill>
        <p:spPr>
          <a:xfrm>
            <a:off x="8618220" y="5264915"/>
            <a:ext cx="3133725" cy="164806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FFA4A395-8227-CE3A-8942-36F4CA5615B3}"/>
              </a:ext>
            </a:extLst>
          </p:cNvPr>
          <p:cNvSpPr/>
          <p:nvPr/>
        </p:nvSpPr>
        <p:spPr>
          <a:xfrm>
            <a:off x="6373075" y="6370320"/>
            <a:ext cx="1368845" cy="4812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7712E5-4D14-638B-EFF6-E0AD326E0DBB}"/>
              </a:ext>
            </a:extLst>
          </p:cNvPr>
          <p:cNvSpPr txBox="1"/>
          <p:nvPr/>
        </p:nvSpPr>
        <p:spPr>
          <a:xfrm>
            <a:off x="10412751" y="60235"/>
            <a:ext cx="31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Botones en</a:t>
            </a:r>
          </a:p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formularios</a:t>
            </a:r>
          </a:p>
        </p:txBody>
      </p:sp>
    </p:spTree>
    <p:extLst>
      <p:ext uri="{BB962C8B-B14F-4D97-AF65-F5344CB8AC3E}">
        <p14:creationId xmlns:p14="http://schemas.microsoft.com/office/powerpoint/2010/main" val="353683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0880" y="664943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/>
              <a:t>7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D4E22F-E9C2-E771-8F2E-B513E543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91" y="2582943"/>
            <a:ext cx="8308694" cy="4537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661D415-9BB4-7A88-2DD6-5C2FBC560730}"/>
              </a:ext>
            </a:extLst>
          </p:cNvPr>
          <p:cNvSpPr/>
          <p:nvPr/>
        </p:nvSpPr>
        <p:spPr>
          <a:xfrm>
            <a:off x="4811502" y="1365737"/>
            <a:ext cx="3395272" cy="9518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Abre un bloc de notas y teclea este documento HTML. Sálvalo como </a:t>
            </a:r>
            <a:r>
              <a:rPr lang="es-ES" b="1" dirty="0"/>
              <a:t>my-page.html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95E1814-4BF0-2D95-5D54-A093AD89DA8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2. HTML a vista de pájaro</a:t>
            </a:r>
          </a:p>
        </p:txBody>
      </p:sp>
    </p:spTree>
    <p:extLst>
      <p:ext uri="{BB962C8B-B14F-4D97-AF65-F5344CB8AC3E}">
        <p14:creationId xmlns:p14="http://schemas.microsoft.com/office/powerpoint/2010/main" val="4291585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04F7-9214-0940-25AB-7C2CE2CC5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9E34E3-017D-3E35-07F1-30FD3A38A2D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6016E6C-E536-5DE7-F80D-BDDC1F61C9B5}"/>
              </a:ext>
            </a:extLst>
          </p:cNvPr>
          <p:cNvSpPr txBox="1"/>
          <p:nvPr/>
        </p:nvSpPr>
        <p:spPr>
          <a:xfrm>
            <a:off x="10412751" y="60235"/>
            <a:ext cx="31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Botones en</a:t>
            </a:r>
          </a:p>
          <a:p>
            <a:pPr algn="ct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formularios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069B3B-6690-8EF4-B8F1-149820F888B8}"/>
              </a:ext>
            </a:extLst>
          </p:cNvPr>
          <p:cNvSpPr txBox="1"/>
          <p:nvPr/>
        </p:nvSpPr>
        <p:spPr>
          <a:xfrm>
            <a:off x="1020172" y="1495405"/>
            <a:ext cx="7117988" cy="1938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cgi-bin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>
                <a:solidFill>
                  <a:srgbClr val="8000FF"/>
                </a:solidFill>
                <a:highlight>
                  <a:srgbClr val="FFFF00"/>
                </a:highlight>
              </a:rPr>
              <a:t>boton1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>
                <a:solidFill>
                  <a:srgbClr val="8000FF"/>
                </a:solidFill>
                <a:highlight>
                  <a:srgbClr val="00FF00"/>
                </a:highlight>
              </a:rPr>
              <a:t>boton2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Felicitar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A826D8F-1D14-72D7-6AA5-AD4A81E20EF7}"/>
              </a:ext>
            </a:extLst>
          </p:cNvPr>
          <p:cNvSpPr/>
          <p:nvPr/>
        </p:nvSpPr>
        <p:spPr>
          <a:xfrm>
            <a:off x="6505155" y="2688708"/>
            <a:ext cx="1368845" cy="4812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CE8A84-F9C2-CDF4-2049-4A043317B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89" y="1617176"/>
            <a:ext cx="3133725" cy="16954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C904FD-1FEE-5A82-0FB1-825F91EDC14C}"/>
              </a:ext>
            </a:extLst>
          </p:cNvPr>
          <p:cNvSpPr txBox="1"/>
          <p:nvPr/>
        </p:nvSpPr>
        <p:spPr>
          <a:xfrm>
            <a:off x="1020172" y="3434397"/>
            <a:ext cx="7117988" cy="1938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cgi-bin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00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00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00"/>
                </a:highlight>
              </a:rPr>
              <a:t>"reset"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1E8655-B344-CC4B-79CF-8BDBAAE04AAC}"/>
              </a:ext>
            </a:extLst>
          </p:cNvPr>
          <p:cNvSpPr txBox="1"/>
          <p:nvPr/>
        </p:nvSpPr>
        <p:spPr>
          <a:xfrm>
            <a:off x="1020172" y="5373389"/>
            <a:ext cx="7117988" cy="1938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cgi-bin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20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echo.cgi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Apodo: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apodo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value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00"/>
                </a:highlight>
              </a:rPr>
              <a:t>"Escribe"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"reset"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9609B13-029B-DDC8-0276-1D56245E6506}"/>
              </a:ext>
            </a:extLst>
          </p:cNvPr>
          <p:cNvSpPr/>
          <p:nvPr/>
        </p:nvSpPr>
        <p:spPr>
          <a:xfrm>
            <a:off x="8920480" y="6187291"/>
            <a:ext cx="97536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07639AD-B775-5697-CB57-7AB44B3A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8374" y="5672093"/>
            <a:ext cx="3747619" cy="14382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BC6CBD17-4DAB-6B5C-C08E-D61BE0CA66E7}"/>
              </a:ext>
            </a:extLst>
          </p:cNvPr>
          <p:cNvSpPr/>
          <p:nvPr/>
        </p:nvSpPr>
        <p:spPr>
          <a:xfrm>
            <a:off x="8759825" y="6187291"/>
            <a:ext cx="1136015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11B2394-0909-1329-5802-9CBA4F10F2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"/>
          <a:stretch/>
        </p:blipFill>
        <p:spPr>
          <a:xfrm>
            <a:off x="8588374" y="3736961"/>
            <a:ext cx="3732419" cy="14382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3441DD24-7588-734F-8861-FC5B1DD787E0}"/>
              </a:ext>
            </a:extLst>
          </p:cNvPr>
          <p:cNvSpPr txBox="1"/>
          <p:nvPr/>
        </p:nvSpPr>
        <p:spPr>
          <a:xfrm>
            <a:off x="8759823" y="4170497"/>
            <a:ext cx="103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</a:rPr>
              <a:t>Sergio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7DEF9ED3-FB37-82FC-D18B-64B90A8EF9C1}"/>
              </a:ext>
            </a:extLst>
          </p:cNvPr>
          <p:cNvSpPr/>
          <p:nvPr/>
        </p:nvSpPr>
        <p:spPr>
          <a:xfrm>
            <a:off x="10078662" y="4616288"/>
            <a:ext cx="1751387" cy="402590"/>
          </a:xfrm>
          <a:prstGeom prst="roundRect">
            <a:avLst/>
          </a:prstGeom>
          <a:solidFill>
            <a:srgbClr val="FF0000">
              <a:alpha val="14118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2F4D2C-9577-C697-B542-9D0B79B05661}"/>
              </a:ext>
            </a:extLst>
          </p:cNvPr>
          <p:cNvSpPr txBox="1"/>
          <p:nvPr/>
        </p:nvSpPr>
        <p:spPr>
          <a:xfrm>
            <a:off x="8759824" y="6067583"/>
            <a:ext cx="121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i="1" dirty="0">
                <a:solidFill>
                  <a:schemeClr val="bg1">
                    <a:lumMod val="50000"/>
                  </a:schemeClr>
                </a:solidFill>
              </a:rPr>
              <a:t>Escribe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1A4D0A0-6B07-0742-AC97-BC10889FC48D}"/>
              </a:ext>
            </a:extLst>
          </p:cNvPr>
          <p:cNvSpPr txBox="1"/>
          <p:nvPr/>
        </p:nvSpPr>
        <p:spPr>
          <a:xfrm>
            <a:off x="8759823" y="6067582"/>
            <a:ext cx="1036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70C0"/>
                </a:solidFill>
              </a:rPr>
              <a:t>Sergio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0B2E0A0A-CF67-095C-2979-7BA445D3BE2C}"/>
              </a:ext>
            </a:extLst>
          </p:cNvPr>
          <p:cNvSpPr/>
          <p:nvPr/>
        </p:nvSpPr>
        <p:spPr>
          <a:xfrm>
            <a:off x="10078662" y="6529246"/>
            <a:ext cx="1737418" cy="420193"/>
          </a:xfrm>
          <a:prstGeom prst="roundRect">
            <a:avLst/>
          </a:prstGeom>
          <a:solidFill>
            <a:srgbClr val="FF0000">
              <a:alpha val="14118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48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7" grpId="0" animBg="1"/>
      <p:bldP spid="36" grpId="0"/>
      <p:bldP spid="36" grpId="1"/>
      <p:bldP spid="37" grpId="0" animBg="1"/>
      <p:bldP spid="37" grpId="1" animBg="1"/>
      <p:bldP spid="37" grpId="2" animBg="1"/>
      <p:bldP spid="38" grpId="0"/>
      <p:bldP spid="38" grpId="1"/>
      <p:bldP spid="38" grpId="2"/>
      <p:bldP spid="39" grpId="0"/>
      <p:bldP spid="39" grpId="1"/>
      <p:bldP spid="40" grpId="0" animBg="1"/>
      <p:bldP spid="40" grpId="1" animBg="1"/>
      <p:bldP spid="40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C945-B759-FB7A-D25F-FD1EC50F5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F66CB4A-118D-BF6D-5BE7-773ECEE56255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EDA5F72E-3451-6583-1478-4AA822BB5AF9}"/>
              </a:ext>
            </a:extLst>
          </p:cNvPr>
          <p:cNvSpPr txBox="1"/>
          <p:nvPr/>
        </p:nvSpPr>
        <p:spPr>
          <a:xfrm>
            <a:off x="10412751" y="60235"/>
            <a:ext cx="31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Novalidate</a:t>
            </a:r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 </a:t>
            </a:r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formaction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6C19EC-4F2E-4578-7E4D-DED1CDF4E455}"/>
              </a:ext>
            </a:extLst>
          </p:cNvPr>
          <p:cNvSpPr txBox="1"/>
          <p:nvPr/>
        </p:nvSpPr>
        <p:spPr>
          <a:xfrm>
            <a:off x="502724" y="2491180"/>
            <a:ext cx="11625635" cy="34778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dirty="0" err="1">
                <a:solidFill>
                  <a:srgbClr val="8000FF"/>
                </a:solidFill>
                <a:highlight>
                  <a:srgbClr val="FFFFFF"/>
                </a:highlight>
              </a:rPr>
              <a:t>saluda.php</a:t>
            </a:r>
            <a:r>
              <a:rPr lang="es-ES" sz="2000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method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dirty="0">
                <a:solidFill>
                  <a:srgbClr val="8000FF"/>
                </a:solidFill>
                <a:highlight>
                  <a:srgbClr val="FFFFFF"/>
                </a:highlight>
              </a:rPr>
              <a:t>"POST"           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</a:rPr>
              <a:t>    Nombre: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</a:rPr>
              <a:t>nombre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</a:t>
            </a:r>
          </a:p>
          <a:p>
            <a:r>
              <a:rPr lang="es-ES" sz="2000" b="1" dirty="0">
                <a:solidFill>
                  <a:srgbClr val="000000"/>
                </a:solidFill>
              </a:rPr>
              <a:t>    Correo electrónico:</a:t>
            </a:r>
            <a:r>
              <a:rPr lang="es-ES" sz="2000" b="0" dirty="0">
                <a:solidFill>
                  <a:srgbClr val="0000FF"/>
                </a:solidFill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"email"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>
                <a:solidFill>
                  <a:srgbClr val="8000FF"/>
                </a:solidFill>
              </a:rPr>
              <a:t>email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</a:rPr>
              <a:t>=</a:t>
            </a:r>
            <a:r>
              <a:rPr lang="en-US" sz="2000" b="1" dirty="0">
                <a:solidFill>
                  <a:srgbClr val="8000FF"/>
                </a:solidFill>
              </a:rPr>
              <a:t>"boton1"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Saludar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formmethod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"GET"            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 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</a:rPr>
              <a:t>=</a:t>
            </a:r>
            <a:r>
              <a:rPr lang="en-US" sz="2000" b="1" dirty="0">
                <a:solidFill>
                  <a:srgbClr val="8000FF"/>
                </a:solidFill>
              </a:rPr>
              <a:t>"boton2"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Felicitar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formaction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felicita.php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FD5062D-4104-83AA-BD4B-5FD9E386270D}"/>
              </a:ext>
            </a:extLst>
          </p:cNvPr>
          <p:cNvSpPr/>
          <p:nvPr/>
        </p:nvSpPr>
        <p:spPr>
          <a:xfrm>
            <a:off x="8920480" y="6187291"/>
            <a:ext cx="97536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844FDFB-32D2-A8A7-0885-1165D834DA67}"/>
              </a:ext>
            </a:extLst>
          </p:cNvPr>
          <p:cNvSpPr/>
          <p:nvPr/>
        </p:nvSpPr>
        <p:spPr>
          <a:xfrm>
            <a:off x="8759825" y="6187291"/>
            <a:ext cx="1136015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44030B-2619-E630-2198-DD18596FC2AB}"/>
              </a:ext>
            </a:extLst>
          </p:cNvPr>
          <p:cNvSpPr txBox="1"/>
          <p:nvPr/>
        </p:nvSpPr>
        <p:spPr>
          <a:xfrm>
            <a:off x="5447132" y="2510380"/>
            <a:ext cx="171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novalidate</a:t>
            </a:r>
            <a:endParaRPr lang="es-ES" dirty="0"/>
          </a:p>
        </p:txBody>
      </p:sp>
      <p:sp>
        <p:nvSpPr>
          <p:cNvPr id="28" name="Marcador de número de diapositiva 3">
            <a:extLst>
              <a:ext uri="{FF2B5EF4-FFF2-40B4-BE49-F238E27FC236}">
                <a16:creationId xmlns:a16="http://schemas.microsoft.com/office/drawing/2014/main" id="{C0B13EA5-8540-8EF5-DE86-F76D5467D6C0}"/>
              </a:ext>
            </a:extLst>
          </p:cNvPr>
          <p:cNvSpPr txBox="1">
            <a:spLocks/>
          </p:cNvSpPr>
          <p:nvPr/>
        </p:nvSpPr>
        <p:spPr>
          <a:xfrm>
            <a:off x="10898605" y="3086691"/>
            <a:ext cx="75327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92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2AEE2B-0E17-4007-BE09-ECDE1F1FB5D0}" type="slidenum">
              <a:rPr lang="es-ES" smtClean="0"/>
              <a:pPr/>
              <a:t>71</a:t>
            </a:fld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8C4C72F-F631-5F23-F361-63618D2AC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957" y="1455672"/>
            <a:ext cx="4563286" cy="2879999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5D3D6A7B-AA57-9D2A-FD03-B63E6BD8737C}"/>
              </a:ext>
            </a:extLst>
          </p:cNvPr>
          <p:cNvGrpSpPr/>
          <p:nvPr/>
        </p:nvGrpSpPr>
        <p:grpSpPr>
          <a:xfrm>
            <a:off x="8988395" y="1499072"/>
            <a:ext cx="3029434" cy="509359"/>
            <a:chOff x="8642141" y="4523626"/>
            <a:chExt cx="3029434" cy="509359"/>
          </a:xfrm>
        </p:grpSpPr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1C46EFA-E2AC-DAAF-D84B-6F1B6E5A54FA}"/>
                </a:ext>
              </a:extLst>
            </p:cNvPr>
            <p:cNvSpPr txBox="1"/>
            <p:nvPr/>
          </p:nvSpPr>
          <p:spPr>
            <a:xfrm>
              <a:off x="8642141" y="4771375"/>
              <a:ext cx="3029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http:/miweb.com/formulario.html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A6856025-A463-707C-63F5-04D368AF2342}"/>
                </a:ext>
              </a:extLst>
            </p:cNvPr>
            <p:cNvSpPr txBox="1"/>
            <p:nvPr/>
          </p:nvSpPr>
          <p:spPr>
            <a:xfrm>
              <a:off x="8841056" y="4523626"/>
              <a:ext cx="1226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/>
                <a:t>Saludo</a:t>
              </a:r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796A1D7-F77E-5009-0124-82DB1208DE27}"/>
              </a:ext>
            </a:extLst>
          </p:cNvPr>
          <p:cNvSpPr txBox="1"/>
          <p:nvPr/>
        </p:nvSpPr>
        <p:spPr>
          <a:xfrm>
            <a:off x="9122631" y="213133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Nombre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53B6D927-0E9F-AF25-8A6E-48F151EBAD49}"/>
              </a:ext>
            </a:extLst>
          </p:cNvPr>
          <p:cNvSpPr/>
          <p:nvPr/>
        </p:nvSpPr>
        <p:spPr>
          <a:xfrm>
            <a:off x="9187310" y="2497356"/>
            <a:ext cx="2749235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317F218-297D-ACAE-68F9-2BFD94502050}"/>
              </a:ext>
            </a:extLst>
          </p:cNvPr>
          <p:cNvGrpSpPr/>
          <p:nvPr/>
        </p:nvGrpSpPr>
        <p:grpSpPr>
          <a:xfrm>
            <a:off x="9200017" y="3535807"/>
            <a:ext cx="1290462" cy="400111"/>
            <a:chOff x="10323620" y="3457135"/>
            <a:chExt cx="1016376" cy="400111"/>
          </a:xfrm>
        </p:grpSpPr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EEB72DF1-8EB4-BE6E-4CAB-C3BD1A9A6CE2}"/>
                </a:ext>
              </a:extLst>
            </p:cNvPr>
            <p:cNvSpPr/>
            <p:nvPr/>
          </p:nvSpPr>
          <p:spPr>
            <a:xfrm>
              <a:off x="10323620" y="3485700"/>
              <a:ext cx="1016376" cy="3715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5F0D1CEA-913A-B65E-7077-BD00173ABD84}"/>
                </a:ext>
              </a:extLst>
            </p:cNvPr>
            <p:cNvSpPr txBox="1"/>
            <p:nvPr/>
          </p:nvSpPr>
          <p:spPr>
            <a:xfrm>
              <a:off x="10361355" y="3457135"/>
              <a:ext cx="8145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Saludar</a:t>
              </a:r>
            </a:p>
          </p:txBody>
        </p:sp>
      </p:grp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B8CEE44-34D5-D754-F399-60BACCBC949F}"/>
              </a:ext>
            </a:extLst>
          </p:cNvPr>
          <p:cNvSpPr txBox="1"/>
          <p:nvPr/>
        </p:nvSpPr>
        <p:spPr>
          <a:xfrm>
            <a:off x="9122631" y="276301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Correo electrónico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D12FC22-1779-9B74-1985-FB6176812C6F}"/>
              </a:ext>
            </a:extLst>
          </p:cNvPr>
          <p:cNvSpPr/>
          <p:nvPr/>
        </p:nvSpPr>
        <p:spPr>
          <a:xfrm>
            <a:off x="9187310" y="3129037"/>
            <a:ext cx="2749235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370DC35-4948-E7ED-C70D-F88417F12C0C}"/>
              </a:ext>
            </a:extLst>
          </p:cNvPr>
          <p:cNvGrpSpPr/>
          <p:nvPr/>
        </p:nvGrpSpPr>
        <p:grpSpPr>
          <a:xfrm>
            <a:off x="10707425" y="3527534"/>
            <a:ext cx="1209023" cy="400111"/>
            <a:chOff x="10323620" y="3457135"/>
            <a:chExt cx="1016376" cy="400111"/>
          </a:xfrm>
        </p:grpSpPr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780A033A-25DC-94A5-085B-A317CB136ABA}"/>
                </a:ext>
              </a:extLst>
            </p:cNvPr>
            <p:cNvSpPr/>
            <p:nvPr/>
          </p:nvSpPr>
          <p:spPr>
            <a:xfrm>
              <a:off x="10323620" y="3485700"/>
              <a:ext cx="1016376" cy="3715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08684A4A-0726-1F32-AE8B-3CF5B7ED256D}"/>
                </a:ext>
              </a:extLst>
            </p:cNvPr>
            <p:cNvSpPr txBox="1"/>
            <p:nvPr/>
          </p:nvSpPr>
          <p:spPr>
            <a:xfrm>
              <a:off x="10361355" y="3457135"/>
              <a:ext cx="96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Felicitar</a:t>
              </a:r>
            </a:p>
          </p:txBody>
        </p:sp>
      </p:grp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298EB28-A86A-679D-784B-CD65DF892C3E}"/>
              </a:ext>
            </a:extLst>
          </p:cNvPr>
          <p:cNvSpPr txBox="1"/>
          <p:nvPr/>
        </p:nvSpPr>
        <p:spPr>
          <a:xfrm>
            <a:off x="9418264" y="4928988"/>
            <a:ext cx="1716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novalidate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40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6DDFC-868D-02BD-7885-10EEA07A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DFC8EE50-7BB4-E400-CEDE-E09C6E52D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65" y="2675762"/>
            <a:ext cx="3647935" cy="216379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AE5A3D8-1FD5-B063-8587-8C48A7A8D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" t="247" r="324" b="919"/>
          <a:stretch/>
        </p:blipFill>
        <p:spPr>
          <a:xfrm>
            <a:off x="9001265" y="2678938"/>
            <a:ext cx="3647935" cy="216379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23E5796-99FA-5713-6FC2-6EB81AD35B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7" t="23708" r="4688" b="6072"/>
          <a:stretch/>
        </p:blipFill>
        <p:spPr>
          <a:xfrm>
            <a:off x="11280775" y="3206750"/>
            <a:ext cx="1314662" cy="1552575"/>
          </a:xfrm>
          <a:prstGeom prst="rect">
            <a:avLst/>
          </a:prstGeom>
          <a:ln w="28575">
            <a:noFill/>
          </a:ln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6312CA48-6FD7-BE22-0C16-815BB8F3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22570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72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2693D00-59CC-B767-4815-FDFC89792B99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A8C5BDD-7821-8B5C-A1AD-012B2CFE837F}"/>
              </a:ext>
            </a:extLst>
          </p:cNvPr>
          <p:cNvSpPr/>
          <p:nvPr/>
        </p:nvSpPr>
        <p:spPr>
          <a:xfrm>
            <a:off x="8261415" y="3518592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A72047-659D-BDE5-5001-465C0D79E84C}"/>
              </a:ext>
            </a:extLst>
          </p:cNvPr>
          <p:cNvSpPr txBox="1"/>
          <p:nvPr/>
        </p:nvSpPr>
        <p:spPr>
          <a:xfrm>
            <a:off x="640080" y="1997854"/>
            <a:ext cx="7366000" cy="4862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    &lt;form</a:t>
            </a:r>
            <a:r>
              <a:rPr lang="nn-NO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'https://jkorpela.fi/cgi-bin/echo.cgi'</a:t>
            </a: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"coches"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Elige un coche: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	&lt;select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coches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volvo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Volvo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saab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Saab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"fiat" </a:t>
            </a:r>
            <a:r>
              <a:rPr lang="en-US" sz="2000" b="1" dirty="0">
                <a:solidFill>
                  <a:srgbClr val="00B050"/>
                </a:solidFill>
                <a:highlight>
                  <a:srgbClr val="FFFFFF"/>
                </a:highlight>
              </a:rPr>
              <a:t>selected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Fiat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fr-FR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fr-FR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fr-FR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audi</a:t>
            </a:r>
            <a:r>
              <a:rPr lang="fr-FR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fr-FR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Audi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fr-FR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	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9D0A9AD-C419-D0D8-7D09-C25BAF7AE313}"/>
              </a:ext>
            </a:extLst>
          </p:cNvPr>
          <p:cNvGrpSpPr/>
          <p:nvPr/>
        </p:nvGrpSpPr>
        <p:grpSpPr>
          <a:xfrm>
            <a:off x="9097327" y="4975255"/>
            <a:ext cx="3498110" cy="2219960"/>
            <a:chOff x="9097327" y="4818276"/>
            <a:chExt cx="3498110" cy="2219960"/>
          </a:xfrm>
        </p:grpSpPr>
        <p:sp>
          <p:nvSpPr>
            <p:cNvPr id="11" name="Flecha: a la derecha 10">
              <a:extLst>
                <a:ext uri="{FF2B5EF4-FFF2-40B4-BE49-F238E27FC236}">
                  <a16:creationId xmlns:a16="http://schemas.microsoft.com/office/drawing/2014/main" id="{28EDFF24-566B-F4DF-4072-5DCC25CCEF5E}"/>
                </a:ext>
              </a:extLst>
            </p:cNvPr>
            <p:cNvSpPr/>
            <p:nvPr/>
          </p:nvSpPr>
          <p:spPr>
            <a:xfrm rot="5400000">
              <a:off x="10636382" y="4814529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D35219B-2B37-2752-3C3F-571525D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327" y="5541045"/>
              <a:ext cx="3498110" cy="1497191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0093553C-7C25-6382-BF4F-3D75868EAF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8" t="6190" r="7304" b="76148"/>
          <a:stretch/>
        </p:blipFill>
        <p:spPr>
          <a:xfrm>
            <a:off x="11280775" y="2814637"/>
            <a:ext cx="1216025" cy="390525"/>
          </a:xfrm>
          <a:prstGeom prst="rect">
            <a:avLst/>
          </a:prstGeom>
          <a:ln w="28575"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0B892A-063D-377F-511D-1FA66D4FA3A2}"/>
              </a:ext>
            </a:extLst>
          </p:cNvPr>
          <p:cNvSpPr txBox="1"/>
          <p:nvPr/>
        </p:nvSpPr>
        <p:spPr>
          <a:xfrm>
            <a:off x="10263822" y="52365"/>
            <a:ext cx="317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Listas </a:t>
            </a:r>
            <a:r>
              <a:rPr lang="es-ES" sz="34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Desplegables</a:t>
            </a:r>
          </a:p>
        </p:txBody>
      </p:sp>
    </p:spTree>
    <p:extLst>
      <p:ext uri="{BB962C8B-B14F-4D97-AF65-F5344CB8AC3E}">
        <p14:creationId xmlns:p14="http://schemas.microsoft.com/office/powerpoint/2010/main" val="196548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526E0-2C6B-EE90-C42A-1B9580914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4F74A852-035C-46C0-B681-CC2F6F2A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864" y="6225708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73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822984D-7FA2-B892-789E-89DCE700C64C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152912C-F793-C129-E968-612F10F550AE}"/>
              </a:ext>
            </a:extLst>
          </p:cNvPr>
          <p:cNvSpPr/>
          <p:nvPr/>
        </p:nvSpPr>
        <p:spPr>
          <a:xfrm>
            <a:off x="8261415" y="4300912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B53CDE-DF43-5C55-5AAB-EE44E8F4F36D}"/>
              </a:ext>
            </a:extLst>
          </p:cNvPr>
          <p:cNvSpPr txBox="1"/>
          <p:nvPr/>
        </p:nvSpPr>
        <p:spPr>
          <a:xfrm>
            <a:off x="640080" y="1997854"/>
            <a:ext cx="7366000" cy="4862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    &lt;form</a:t>
            </a:r>
            <a:r>
              <a:rPr lang="nn-NO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'https://jkorpela.fi/cgi-bin/echo.cgi'</a:t>
            </a: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"coches"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Elige un coche: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	&lt;select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coches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1" dirty="0">
                <a:solidFill>
                  <a:schemeClr val="accent2"/>
                </a:solidFill>
                <a:highlight>
                  <a:srgbClr val="FFFF00"/>
                </a:highlight>
              </a:rPr>
              <a:t>size</a:t>
            </a:r>
            <a:r>
              <a:rPr lang="en-US" sz="20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00"/>
                </a:highlight>
              </a:rPr>
              <a:t>"3"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volvo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Volvo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saab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Saab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"fiat"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selected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Fiat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fr-FR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fr-FR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fr-FR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audi</a:t>
            </a:r>
            <a:r>
              <a:rPr lang="fr-FR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fr-FR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Audi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fr-FR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	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EA87AB-B3F7-D241-BF3D-813541D2C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13" y="3227525"/>
            <a:ext cx="3598470" cy="229508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204508-6C35-AEA4-67A6-209929A072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8" t="1" r="2403" b="-1401"/>
          <a:stretch/>
        </p:blipFill>
        <p:spPr>
          <a:xfrm>
            <a:off x="9011426" y="3216610"/>
            <a:ext cx="3584011" cy="2312871"/>
          </a:xfrm>
          <a:prstGeom prst="rect">
            <a:avLst/>
          </a:prstGeom>
          <a:ln w="28575">
            <a:noFill/>
          </a:ln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BFED96CF-7AD5-3E1F-021C-0CC1C43D9A1F}"/>
              </a:ext>
            </a:extLst>
          </p:cNvPr>
          <p:cNvGrpSpPr/>
          <p:nvPr/>
        </p:nvGrpSpPr>
        <p:grpSpPr>
          <a:xfrm>
            <a:off x="9243798" y="5391815"/>
            <a:ext cx="3162300" cy="1957516"/>
            <a:chOff x="9243798" y="5391815"/>
            <a:chExt cx="3162300" cy="195751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505D2ED-2ED8-EAD3-838E-AC8888AC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798" y="6015831"/>
              <a:ext cx="3162300" cy="1333500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C036D534-7EDB-555D-BD5A-EFD12FDF4C9B}"/>
                </a:ext>
              </a:extLst>
            </p:cNvPr>
            <p:cNvSpPr/>
            <p:nvPr/>
          </p:nvSpPr>
          <p:spPr>
            <a:xfrm rot="5400000">
              <a:off x="10556093" y="5388068"/>
              <a:ext cx="494676" cy="50217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2A40E3A-5E25-BD0F-F036-DD8C4EEF3A7E}"/>
              </a:ext>
            </a:extLst>
          </p:cNvPr>
          <p:cNvSpPr txBox="1"/>
          <p:nvPr/>
        </p:nvSpPr>
        <p:spPr>
          <a:xfrm>
            <a:off x="10263822" y="52365"/>
            <a:ext cx="317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Listas </a:t>
            </a:r>
            <a:r>
              <a:rPr lang="es-ES" sz="34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Desplegables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7AF21D-89CC-A41E-97CC-E64CF0D9CCA7}"/>
              </a:ext>
            </a:extLst>
          </p:cNvPr>
          <p:cNvSpPr txBox="1"/>
          <p:nvPr/>
        </p:nvSpPr>
        <p:spPr>
          <a:xfrm>
            <a:off x="2848396" y="1428654"/>
            <a:ext cx="317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atributo </a:t>
            </a:r>
            <a:r>
              <a:rPr lang="es-ES" sz="2800" b="1" i="1" dirty="0" err="1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size</a:t>
            </a:r>
            <a:endParaRPr lang="es-ES" sz="2800" b="1" i="1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87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40C98-88C5-BE3E-A1EA-62F28C3E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5843DAD5-3E81-443C-A011-DA5766729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94" y="5506612"/>
            <a:ext cx="3508270" cy="180384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2E0B383-CD0A-F3F0-D226-172C0FDA39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4252" r="14063" b="4694"/>
          <a:stretch/>
        </p:blipFill>
        <p:spPr>
          <a:xfrm>
            <a:off x="9448580" y="5334094"/>
            <a:ext cx="2692115" cy="197636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E9C97842-0E3D-69E1-E6B3-1ECF2913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11" y="7281735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E59747D-774E-F585-EBD1-29B26540F306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EA1CF53-1ED3-FE2A-DC6D-8AADE3CAFECE}"/>
              </a:ext>
            </a:extLst>
          </p:cNvPr>
          <p:cNvSpPr/>
          <p:nvPr/>
        </p:nvSpPr>
        <p:spPr>
          <a:xfrm>
            <a:off x="8357775" y="3316513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87C14E-FE96-F350-2258-22D9723D06C6}"/>
              </a:ext>
            </a:extLst>
          </p:cNvPr>
          <p:cNvSpPr txBox="1"/>
          <p:nvPr/>
        </p:nvSpPr>
        <p:spPr>
          <a:xfrm>
            <a:off x="640079" y="1997854"/>
            <a:ext cx="7592589" cy="4862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    &lt;form</a:t>
            </a:r>
            <a:r>
              <a:rPr lang="nn-NO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'https://jkorpela.fi/cgi-bin/echo.cgi'</a:t>
            </a: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"coches"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Elige un coche: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	&lt;select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coches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coches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000" b="1" dirty="0">
                <a:solidFill>
                  <a:srgbClr val="FF0000"/>
                </a:solidFill>
              </a:rPr>
              <a:t>size</a:t>
            </a:r>
            <a:r>
              <a:rPr lang="en-US" sz="2000" b="0" dirty="0">
                <a:solidFill>
                  <a:srgbClr val="000000"/>
                </a:solidFill>
              </a:rPr>
              <a:t>=</a:t>
            </a:r>
            <a:r>
              <a:rPr lang="en-US" sz="2000" b="1" dirty="0">
                <a:solidFill>
                  <a:srgbClr val="8000FF"/>
                </a:solidFill>
              </a:rPr>
              <a:t>"4" </a:t>
            </a:r>
            <a:r>
              <a:rPr lang="en-US" sz="2000" b="1" dirty="0">
                <a:solidFill>
                  <a:srgbClr val="8000FF"/>
                </a:solidFill>
                <a:highlight>
                  <a:srgbClr val="FFFF00"/>
                </a:highlight>
              </a:rPr>
              <a:t>multiple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volvo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Volvo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saab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Saab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"fiat" </a:t>
            </a:r>
            <a:r>
              <a:rPr lang="en-US" sz="2000" dirty="0">
                <a:solidFill>
                  <a:schemeClr val="accent2"/>
                </a:solidFill>
                <a:highlight>
                  <a:srgbClr val="FFFFFF"/>
                </a:highlight>
              </a:rPr>
              <a:t>selected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Fiat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	     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fr-FR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fr-FR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fr-FR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audi</a:t>
            </a:r>
            <a:r>
              <a:rPr lang="fr-FR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fr-FR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Audi</a:t>
            </a:r>
            <a:r>
              <a:rPr lang="fr-FR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fr-FR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	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10993A-1C08-A0A8-7BB6-890BE3F64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616" y="2286192"/>
            <a:ext cx="3508270" cy="265527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7A9AFA7-74CD-DBD8-D73C-B1C79D0773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9" t="3144" r="5172" b="35902"/>
          <a:stretch/>
        </p:blipFill>
        <p:spPr>
          <a:xfrm>
            <a:off x="11326061" y="2369092"/>
            <a:ext cx="1137920" cy="158496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F60E32-8D16-9D3B-F8C8-F2D66477D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2" t="4943" r="5588" b="39045"/>
          <a:stretch/>
        </p:blipFill>
        <p:spPr>
          <a:xfrm>
            <a:off x="11349715" y="2405128"/>
            <a:ext cx="1073150" cy="14795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65D1D25-4CCA-F31E-4897-CE0BA09C19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t="14931" r="45020" b="45481"/>
          <a:stretch/>
        </p:blipFill>
        <p:spPr>
          <a:xfrm>
            <a:off x="9651637" y="2584993"/>
            <a:ext cx="1143001" cy="731520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2142F0D-83AF-6F0D-557A-7C22586D8473}"/>
              </a:ext>
            </a:extLst>
          </p:cNvPr>
          <p:cNvSpPr/>
          <p:nvPr/>
        </p:nvSpPr>
        <p:spPr>
          <a:xfrm rot="5400000">
            <a:off x="10537799" y="4940144"/>
            <a:ext cx="513678" cy="48730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7F4E04-CE54-26E8-172E-A0C573F50EE8}"/>
              </a:ext>
            </a:extLst>
          </p:cNvPr>
          <p:cNvSpPr txBox="1"/>
          <p:nvPr/>
        </p:nvSpPr>
        <p:spPr>
          <a:xfrm>
            <a:off x="10263822" y="52365"/>
            <a:ext cx="317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Listas </a:t>
            </a:r>
            <a:r>
              <a:rPr lang="es-ES" sz="34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Desplegables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6BF516-8FEB-9A0D-D0B5-2B1ABC687319}"/>
              </a:ext>
            </a:extLst>
          </p:cNvPr>
          <p:cNvSpPr txBox="1"/>
          <p:nvPr/>
        </p:nvSpPr>
        <p:spPr>
          <a:xfrm>
            <a:off x="2848396" y="1428654"/>
            <a:ext cx="317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atributo </a:t>
            </a:r>
            <a:r>
              <a:rPr lang="es-ES" sz="2800" b="1" i="1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múltiple</a:t>
            </a:r>
          </a:p>
        </p:txBody>
      </p:sp>
    </p:spTree>
    <p:extLst>
      <p:ext uri="{BB962C8B-B14F-4D97-AF65-F5344CB8AC3E}">
        <p14:creationId xmlns:p14="http://schemas.microsoft.com/office/powerpoint/2010/main" val="12640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17212-288D-6CDF-EEAA-04BCC3AD9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9FBDC7-D65E-0D72-1FEB-EA7336C3CDBE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6B4DC05-7E53-8D07-61DD-1DE7A1825314}"/>
              </a:ext>
            </a:extLst>
          </p:cNvPr>
          <p:cNvSpPr txBox="1"/>
          <p:nvPr/>
        </p:nvSpPr>
        <p:spPr>
          <a:xfrm>
            <a:off x="10263822" y="52365"/>
            <a:ext cx="3175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Listas </a:t>
            </a:r>
            <a:r>
              <a:rPr lang="es-ES" sz="34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Desplegables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6359E5-8B89-D3D3-0BA2-27D976FC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27" y="3027815"/>
            <a:ext cx="4629150" cy="26289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296F012-547E-BC35-6909-37705BB33CC9}"/>
              </a:ext>
            </a:extLst>
          </p:cNvPr>
          <p:cNvSpPr txBox="1"/>
          <p:nvPr/>
        </p:nvSpPr>
        <p:spPr>
          <a:xfrm>
            <a:off x="685801" y="1808578"/>
            <a:ext cx="7289799" cy="53707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nn-NO" sz="2200" dirty="0">
                <a:solidFill>
                  <a:srgbClr val="0000FF"/>
                </a:solidFill>
                <a:highlight>
                  <a:srgbClr val="FFFFFF"/>
                </a:highlight>
              </a:rPr>
              <a:t>&lt;form</a:t>
            </a:r>
            <a:r>
              <a:rPr lang="nn-NO" sz="2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20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"https://jkorpela.fi/cgi-bin/echo.cgi"</a:t>
            </a:r>
            <a:r>
              <a:rPr lang="nn-NO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"cars"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Elige un coche: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&lt;select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coches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coches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optgroup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label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"Coches suecos"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volvo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Volvo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saab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Saab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en-U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optgroup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optgroup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label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"Coches alemanes"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option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2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"mercedes"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Mercedes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option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fr-FR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&lt;option</a:t>
            </a:r>
            <a:r>
              <a:rPr lang="fr-FR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fr-FR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fr-FR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audi</a:t>
            </a:r>
            <a:r>
              <a:rPr lang="fr-FR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fr-FR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fr-FR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Audi</a:t>
            </a:r>
            <a:r>
              <a:rPr lang="fr-FR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&lt;/option&gt;</a:t>
            </a:r>
            <a:endParaRPr lang="fr-FR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optgroup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select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  &lt;input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2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Enviar</a:t>
            </a:r>
            <a:r>
              <a:rPr lang="en-US" sz="2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2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2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64732-7F97-1C86-3C59-5282C753293D}"/>
              </a:ext>
            </a:extLst>
          </p:cNvPr>
          <p:cNvSpPr txBox="1"/>
          <p:nvPr/>
        </p:nvSpPr>
        <p:spPr>
          <a:xfrm>
            <a:off x="2428875" y="1272537"/>
            <a:ext cx="348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elemento</a:t>
            </a:r>
            <a:r>
              <a:rPr lang="es-ES" sz="2800" b="1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s-ES" sz="2800" b="1" i="1" dirty="0" err="1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optgroup</a:t>
            </a:r>
            <a:endParaRPr lang="es-ES" sz="2800" b="1" i="1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6470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8280-2DC7-77DE-A4F8-E3E7EC558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46ADBD5-EC1A-285B-1A9A-C3917690B04E}"/>
              </a:ext>
            </a:extLst>
          </p:cNvPr>
          <p:cNvSpPr/>
          <p:nvPr/>
        </p:nvSpPr>
        <p:spPr>
          <a:xfrm>
            <a:off x="7969029" y="4667250"/>
            <a:ext cx="3467239" cy="22226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93565C8-51E8-32F9-3959-E545F3C62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97"/>
          <a:stretch/>
        </p:blipFill>
        <p:spPr>
          <a:xfrm>
            <a:off x="7978693" y="4718216"/>
            <a:ext cx="3391995" cy="2171700"/>
          </a:xfrm>
          <a:prstGeom prst="rect">
            <a:avLst/>
          </a:prstGeom>
          <a:ln w="28575"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52523A6-156D-3FCC-E885-528743163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88" y="4728974"/>
            <a:ext cx="3390900" cy="5524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9397AF7-52B5-6A67-C32A-0CFDA6E78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r="1938"/>
          <a:stretch/>
        </p:blipFill>
        <p:spPr>
          <a:xfrm>
            <a:off x="8062910" y="4710109"/>
            <a:ext cx="3276600" cy="154262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5C15322-003E-F62F-622F-AF2D551B4B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/>
          <a:stretch/>
        </p:blipFill>
        <p:spPr>
          <a:xfrm>
            <a:off x="8020047" y="4757551"/>
            <a:ext cx="3383537" cy="55463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3902D5C-2D56-183E-E494-D0AD799150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r="2351"/>
          <a:stretch/>
        </p:blipFill>
        <p:spPr>
          <a:xfrm>
            <a:off x="8029574" y="4728975"/>
            <a:ext cx="3312000" cy="11495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A2B9904-D0CB-460D-8375-7970504775BF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3F726F8-9E23-923E-9074-BBCB837EACC5}"/>
              </a:ext>
            </a:extLst>
          </p:cNvPr>
          <p:cNvSpPr txBox="1"/>
          <p:nvPr/>
        </p:nvSpPr>
        <p:spPr>
          <a:xfrm>
            <a:off x="9963986" y="60235"/>
            <a:ext cx="391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TextArea</a:t>
            </a:r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</a:t>
            </a:r>
          </a:p>
          <a:p>
            <a:pPr algn="ctr"/>
            <a:r>
              <a:rPr lang="es-ES" sz="36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DataList</a:t>
            </a:r>
            <a:endParaRPr lang="es-ES" sz="36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651682-8DFF-5CF4-10AA-1A1314461280}"/>
              </a:ext>
            </a:extLst>
          </p:cNvPr>
          <p:cNvSpPr txBox="1"/>
          <p:nvPr/>
        </p:nvSpPr>
        <p:spPr>
          <a:xfrm>
            <a:off x="520829" y="1562283"/>
            <a:ext cx="6728908" cy="2246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nn-NO" sz="2000" dirty="0">
                <a:solidFill>
                  <a:srgbClr val="0000FF"/>
                </a:solidFill>
                <a:highlight>
                  <a:srgbClr val="FFFFFF"/>
                </a:highlight>
              </a:rPr>
              <a:t>&lt;form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00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"https://jkorpela.fi/cgi-bin/echo.cgi"</a:t>
            </a:r>
            <a:r>
              <a:rPr lang="nn-NO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n-U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&lt;</a:t>
            </a:r>
            <a:r>
              <a:rPr lang="en-US" sz="2000" b="0" dirty="0" err="1">
                <a:solidFill>
                  <a:srgbClr val="0000FF"/>
                </a:solidFill>
                <a:highlight>
                  <a:srgbClr val="FFFF00"/>
                </a:highlight>
              </a:rPr>
              <a:t>textarea</a:t>
            </a:r>
            <a:r>
              <a:rPr lang="en-US" sz="2000" b="0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opinión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rows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"3"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>
                <a:solidFill>
                  <a:srgbClr val="FF0000"/>
                </a:solidFill>
                <a:highlight>
                  <a:srgbClr val="FFFFFF"/>
                </a:highlight>
              </a:rPr>
              <a:t>cols</a:t>
            </a:r>
            <a:r>
              <a:rPr lang="en-U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"30"</a:t>
            </a:r>
            <a:r>
              <a:rPr lang="en-U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Opino que...</a:t>
            </a: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00"/>
                </a:highlight>
              </a:rPr>
              <a:t>textarea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br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submit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08AD9B-9052-2DF3-A885-60556B305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93" y="1483038"/>
            <a:ext cx="4876800" cy="180975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133AB0A-7C55-4336-3C9B-FCD759CF3CDE}"/>
              </a:ext>
            </a:extLst>
          </p:cNvPr>
          <p:cNvSpPr/>
          <p:nvPr/>
        </p:nvSpPr>
        <p:spPr>
          <a:xfrm>
            <a:off x="7120646" y="2502588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izquierda y derecha 10">
            <a:extLst>
              <a:ext uri="{FF2B5EF4-FFF2-40B4-BE49-F238E27FC236}">
                <a16:creationId xmlns:a16="http://schemas.microsoft.com/office/drawing/2014/main" id="{D94B9FC6-28AA-774D-F8AC-27AD18B1E613}"/>
              </a:ext>
            </a:extLst>
          </p:cNvPr>
          <p:cNvSpPr/>
          <p:nvPr/>
        </p:nvSpPr>
        <p:spPr>
          <a:xfrm rot="2875511">
            <a:off x="12348979" y="2418178"/>
            <a:ext cx="527929" cy="347904"/>
          </a:xfrm>
          <a:prstGeom prst="leftRightArrow">
            <a:avLst>
              <a:gd name="adj1" fmla="val 26475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2519682-A73C-3827-40AA-39145B4C4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30" y="1469161"/>
            <a:ext cx="3276600" cy="26193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225F3F4-DDC2-EE8F-8675-B6F7901B0C37}"/>
              </a:ext>
            </a:extLst>
          </p:cNvPr>
          <p:cNvSpPr txBox="1"/>
          <p:nvPr/>
        </p:nvSpPr>
        <p:spPr>
          <a:xfrm>
            <a:off x="520829" y="4158744"/>
            <a:ext cx="6728908" cy="30931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2000" dirty="0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nn-NO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"https://jkorpela.fi/cgi-bin/echo.cgi"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00FF00"/>
                </a:highlight>
              </a:rPr>
              <a:t>list</a:t>
            </a:r>
            <a:r>
              <a:rPr lang="es-ES" sz="20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00FF00"/>
                </a:highlight>
              </a:rPr>
              <a:t>"navegadores"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nav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00"/>
                </a:highlight>
              </a:rPr>
              <a:t>datalist</a:t>
            </a:r>
            <a:r>
              <a:rPr lang="es-ES" sz="2000" b="0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s-ES" sz="2000" b="0" dirty="0">
                <a:solidFill>
                  <a:srgbClr val="FF0000"/>
                </a:solidFill>
                <a:highlight>
                  <a:srgbClr val="00FF00"/>
                </a:highlight>
              </a:rPr>
              <a:t>id</a:t>
            </a:r>
            <a:r>
              <a:rPr lang="es-ES" sz="2000" b="0" dirty="0">
                <a:solidFill>
                  <a:srgbClr val="000000"/>
                </a:solidFill>
                <a:highlight>
                  <a:srgbClr val="00FF00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00FF00"/>
                </a:highlight>
              </a:rPr>
              <a:t>"navegadores"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"Edge"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"Firefox"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"Chrome"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        &lt;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option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0" dirty="0" err="1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s-ES" sz="20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2000" b="1" dirty="0">
                <a:solidFill>
                  <a:srgbClr val="8000FF"/>
                </a:solidFill>
                <a:highlight>
                  <a:srgbClr val="FFFFFF"/>
                </a:highlight>
              </a:rPr>
              <a:t>"Safari"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>
              <a:spcAft>
                <a:spcPts val="600"/>
              </a:spcAft>
            </a:pPr>
            <a:r>
              <a:rPr lang="es-ES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00"/>
                </a:highlight>
              </a:rPr>
              <a:t>datalist</a:t>
            </a:r>
            <a:r>
              <a:rPr lang="es-ES" sz="2000" b="0" dirty="0">
                <a:solidFill>
                  <a:srgbClr val="0000FF"/>
                </a:solidFill>
                <a:highlight>
                  <a:srgbClr val="FFFF00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2000" b="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20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0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96B1DA79-7F75-4BB2-1717-08248FA20BF3}"/>
              </a:ext>
            </a:extLst>
          </p:cNvPr>
          <p:cNvSpPr/>
          <p:nvPr/>
        </p:nvSpPr>
        <p:spPr>
          <a:xfrm>
            <a:off x="7120646" y="5376346"/>
            <a:ext cx="494676" cy="502170"/>
          </a:xfrm>
          <a:prstGeom prst="rightArrow">
            <a:avLst/>
          </a:prstGeom>
          <a:ln w="28575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ED893A7-E8F1-DE2C-7F16-5B4C9F83A158}"/>
              </a:ext>
            </a:extLst>
          </p:cNvPr>
          <p:cNvSpPr txBox="1"/>
          <p:nvPr/>
        </p:nvSpPr>
        <p:spPr>
          <a:xfrm>
            <a:off x="2297307" y="1206357"/>
            <a:ext cx="317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textarea</a:t>
            </a:r>
            <a:endParaRPr lang="es-ES" sz="20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832EF62-9C7E-385C-4B27-A2A18CD0D794}"/>
              </a:ext>
            </a:extLst>
          </p:cNvPr>
          <p:cNvSpPr txBox="1"/>
          <p:nvPr/>
        </p:nvSpPr>
        <p:spPr>
          <a:xfrm>
            <a:off x="2297307" y="3823566"/>
            <a:ext cx="317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datalist</a:t>
            </a:r>
            <a:endParaRPr lang="es-ES" sz="2000" b="1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20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762E-7 -3.14574E-6 L -0.11316 0.1255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8" y="62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1" grpId="0" animBg="1"/>
      <p:bldP spid="11" grpId="1" animBg="1"/>
      <p:bldP spid="11" grpId="2" animBg="1"/>
      <p:bldP spid="20" grpId="0" animBg="1"/>
      <p:bldP spid="33" grpId="0" animBg="1"/>
      <p:bldP spid="3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3914" y="1251200"/>
            <a:ext cx="8887998" cy="5780874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Podemos añadir </a:t>
            </a:r>
            <a:r>
              <a:rPr lang="es-ES" sz="2400" b="1" dirty="0">
                <a:solidFill>
                  <a:schemeClr val="accent2"/>
                </a:solidFill>
              </a:rPr>
              <a:t>nuevos atributos </a:t>
            </a:r>
            <a:r>
              <a:rPr lang="es-ES" sz="2400" dirty="0"/>
              <a:t>a los </a:t>
            </a:r>
            <a:r>
              <a:rPr lang="es-ES" sz="2400" b="1" dirty="0"/>
              <a:t>input</a:t>
            </a:r>
            <a:r>
              <a:rPr lang="es-ES" sz="2400" dirty="0"/>
              <a:t> que impongan condiciones a los usuario a la hora de rellenar dichos input</a:t>
            </a:r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2310DB9-40A4-4B81-AEB6-9A8B786C4A8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D605B-0431-45AE-3AB5-627923987422}"/>
              </a:ext>
            </a:extLst>
          </p:cNvPr>
          <p:cNvSpPr txBox="1"/>
          <p:nvPr/>
        </p:nvSpPr>
        <p:spPr>
          <a:xfrm>
            <a:off x="10035222" y="60235"/>
            <a:ext cx="31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Atributos</a:t>
            </a:r>
          </a:p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Input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D0553D-4B9D-BB1F-6DBB-54E056CB1544}"/>
              </a:ext>
            </a:extLst>
          </p:cNvPr>
          <p:cNvSpPr txBox="1"/>
          <p:nvPr/>
        </p:nvSpPr>
        <p:spPr>
          <a:xfrm>
            <a:off x="1162968" y="2212571"/>
            <a:ext cx="800008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Ejemplos: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el código del usuario no pueda modificarse (</a:t>
            </a:r>
            <a:r>
              <a:rPr lang="es-ES" dirty="0" err="1">
                <a:solidFill>
                  <a:srgbClr val="FF0000"/>
                </a:solidFill>
              </a:rPr>
              <a:t>readonly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la antigüedad del usuario esté deshabilitada (</a:t>
            </a:r>
            <a:r>
              <a:rPr lang="es-ES" dirty="0" err="1">
                <a:solidFill>
                  <a:srgbClr val="FF0000"/>
                </a:solidFill>
              </a:rPr>
              <a:t>disabled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se introduzca </a:t>
            </a:r>
            <a:r>
              <a:rPr lang="es-ES" dirty="0" err="1"/>
              <a:t>obligatoriam</a:t>
            </a:r>
            <a:r>
              <a:rPr lang="es-ES" dirty="0"/>
              <a:t>. nombre usuario, email y DNI (</a:t>
            </a:r>
            <a:r>
              <a:rPr lang="es-ES" dirty="0" err="1">
                <a:solidFill>
                  <a:srgbClr val="FF0000"/>
                </a:solidFill>
              </a:rPr>
              <a:t>required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el nombre sea de menos de 15 caracteres (</a:t>
            </a:r>
            <a:r>
              <a:rPr lang="es-ES" dirty="0" err="1">
                <a:solidFill>
                  <a:srgbClr val="FF0000"/>
                </a:solidFill>
              </a:rPr>
              <a:t>maxlenth</a:t>
            </a:r>
            <a:r>
              <a:rPr lang="es-E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el DNI conste de 9 dígitos y una letra (</a:t>
            </a:r>
            <a:r>
              <a:rPr lang="es-ES" dirty="0" err="1">
                <a:solidFill>
                  <a:srgbClr val="FF0000"/>
                </a:solidFill>
              </a:rPr>
              <a:t>pattern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la edad esté entre 18 y 99 (</a:t>
            </a:r>
            <a:r>
              <a:rPr lang="es-ES" dirty="0">
                <a:solidFill>
                  <a:srgbClr val="FF0000"/>
                </a:solidFill>
              </a:rPr>
              <a:t>min </a:t>
            </a:r>
            <a:r>
              <a:rPr lang="es-ES" dirty="0"/>
              <a:t>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max</a:t>
            </a:r>
            <a:r>
              <a:rPr lang="es-ES" dirty="0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21EFB5-4C07-AC5E-C3A4-313B3A834FFC}"/>
              </a:ext>
            </a:extLst>
          </p:cNvPr>
          <p:cNvSpPr txBox="1"/>
          <p:nvPr/>
        </p:nvSpPr>
        <p:spPr>
          <a:xfrm>
            <a:off x="1162969" y="4903390"/>
            <a:ext cx="8000080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Dar nombre a los campos del formulario (</a:t>
            </a:r>
            <a:r>
              <a:rPr lang="es-ES" sz="1800" dirty="0" err="1">
                <a:solidFill>
                  <a:srgbClr val="FF0000"/>
                </a:solidFill>
              </a:rPr>
              <a:t>name</a:t>
            </a:r>
            <a:r>
              <a:rPr lang="es-ES" sz="1800" dirty="0">
                <a:solidFill>
                  <a:schemeClr val="tx2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Establecer el valor al código del usuario (</a:t>
            </a:r>
            <a:r>
              <a:rPr lang="es-ES" sz="1800" dirty="0" err="1">
                <a:solidFill>
                  <a:srgbClr val="FF0000"/>
                </a:solidFill>
              </a:rPr>
              <a:t>value</a:t>
            </a:r>
            <a:r>
              <a:rPr lang="es-ES" sz="1800" dirty="0">
                <a:solidFill>
                  <a:schemeClr val="tx2"/>
                </a:solidFill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Que al pasar el puntero sobre el nombre, muestre un mensaje (</a:t>
            </a:r>
            <a:r>
              <a:rPr lang="es-ES" dirty="0" err="1">
                <a:solidFill>
                  <a:srgbClr val="FF0000"/>
                </a:solidFill>
              </a:rPr>
              <a:t>title</a:t>
            </a:r>
            <a:r>
              <a:rPr lang="es-ES" dirty="0">
                <a:solidFill>
                  <a:schemeClr val="tx2"/>
                </a:solidFill>
              </a:rPr>
              <a:t>)</a:t>
            </a:r>
            <a:endParaRPr lang="es-E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Indicar al usuario qué debe introducir su email (</a:t>
            </a:r>
            <a:r>
              <a:rPr lang="es-ES" sz="1800" dirty="0" err="1">
                <a:solidFill>
                  <a:srgbClr val="FF0000"/>
                </a:solidFill>
              </a:rPr>
              <a:t>placeholder</a:t>
            </a:r>
            <a:r>
              <a:rPr lang="es-ES" sz="1800" dirty="0">
                <a:solidFill>
                  <a:schemeClr val="tx2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Establecer a 4 el ancho visible del campo Edad (</a:t>
            </a:r>
            <a:r>
              <a:rPr lang="es-ES" sz="1800" dirty="0" err="1">
                <a:solidFill>
                  <a:srgbClr val="FF0000"/>
                </a:solidFill>
              </a:rPr>
              <a:t>size</a:t>
            </a:r>
            <a:r>
              <a:rPr lang="es-ES" sz="1800" dirty="0">
                <a:solidFill>
                  <a:schemeClr val="tx2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Establecer inicialmente marcado el perfil de usuario </a:t>
            </a:r>
            <a:r>
              <a:rPr lang="es-ES" i="1" dirty="0">
                <a:solidFill>
                  <a:srgbClr val="C00000"/>
                </a:solidFill>
              </a:rPr>
              <a:t>Estándar</a:t>
            </a:r>
            <a:r>
              <a:rPr lang="es-ES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(</a:t>
            </a:r>
            <a:r>
              <a:rPr lang="es-ES" sz="1800" dirty="0" err="1">
                <a:solidFill>
                  <a:srgbClr val="FF0000"/>
                </a:solidFill>
              </a:rPr>
              <a:t>checked</a:t>
            </a:r>
            <a:r>
              <a:rPr lang="es-ES" sz="1800" dirty="0">
                <a:solidFill>
                  <a:schemeClr val="tx2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Establecer inicialmente seleccionado el dpto. </a:t>
            </a:r>
            <a:r>
              <a:rPr lang="es-ES" i="1" dirty="0">
                <a:solidFill>
                  <a:srgbClr val="C00000"/>
                </a:solidFill>
              </a:rPr>
              <a:t>Marketing</a:t>
            </a:r>
            <a:r>
              <a:rPr lang="es-ES" dirty="0">
                <a:solidFill>
                  <a:schemeClr val="tx2"/>
                </a:solidFill>
              </a:rPr>
              <a:t> </a:t>
            </a:r>
            <a:r>
              <a:rPr lang="es-ES" sz="1800" dirty="0">
                <a:solidFill>
                  <a:schemeClr val="tx2"/>
                </a:solidFill>
              </a:rPr>
              <a:t>(</a:t>
            </a:r>
            <a:r>
              <a:rPr lang="es-ES" sz="1800" dirty="0" err="1">
                <a:solidFill>
                  <a:srgbClr val="FF0000"/>
                </a:solidFill>
              </a:rPr>
              <a:t>selected</a:t>
            </a:r>
            <a:r>
              <a:rPr lang="es-ES" sz="1800" dirty="0">
                <a:solidFill>
                  <a:schemeClr val="tx2"/>
                </a:solidFill>
              </a:rPr>
              <a:t>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87BC30-9957-6448-F33A-74F778C7E9DB}"/>
              </a:ext>
            </a:extLst>
          </p:cNvPr>
          <p:cNvSpPr txBox="1"/>
          <p:nvPr/>
        </p:nvSpPr>
        <p:spPr>
          <a:xfrm>
            <a:off x="2942211" y="7108274"/>
            <a:ext cx="672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8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https://www.w3schools.com/html/html_form_attributes.asp</a:t>
            </a:r>
            <a:endParaRPr lang="es-ES" sz="1800" dirty="0">
              <a:solidFill>
                <a:schemeClr val="accent4"/>
              </a:solidFill>
            </a:endParaRP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B852B7B-3C9D-DBA4-9504-6C5A08D2E2F7}"/>
              </a:ext>
            </a:extLst>
          </p:cNvPr>
          <p:cNvSpPr txBox="1">
            <a:spLocks/>
          </p:cNvSpPr>
          <p:nvPr/>
        </p:nvSpPr>
        <p:spPr>
          <a:xfrm>
            <a:off x="275051" y="4327381"/>
            <a:ext cx="8887998" cy="53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chemeClr val="tx2"/>
                </a:solidFill>
              </a:rPr>
              <a:t>También hay atributos de input para, por ejemplo: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s-ES" sz="2180" dirty="0">
              <a:solidFill>
                <a:schemeClr val="tx2"/>
              </a:solidFill>
            </a:endParaRP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s-ES" sz="2180" dirty="0">
              <a:solidFill>
                <a:schemeClr val="tx2"/>
              </a:solidFill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es-ES" sz="2180" dirty="0">
              <a:solidFill>
                <a:schemeClr val="tx1"/>
              </a:solidFill>
            </a:endParaRPr>
          </a:p>
          <a:p>
            <a:pPr algn="just"/>
            <a:endParaRPr lang="es-ES" sz="2000" dirty="0">
              <a:solidFill>
                <a:schemeClr val="tx2"/>
              </a:solidFill>
            </a:endParaRPr>
          </a:p>
          <a:p>
            <a:pPr algn="just"/>
            <a:endParaRPr lang="es-ES" sz="2400" dirty="0">
              <a:highlight>
                <a:srgbClr val="FFFF00"/>
              </a:highlight>
            </a:endParaRPr>
          </a:p>
          <a:p>
            <a:pPr lvl="1" algn="just"/>
            <a:endParaRPr lang="es-ES" sz="600" dirty="0">
              <a:solidFill>
                <a:schemeClr val="tx2"/>
              </a:solidFill>
            </a:endParaRPr>
          </a:p>
          <a:p>
            <a:endParaRPr lang="es-ES" sz="2580" dirty="0"/>
          </a:p>
          <a:p>
            <a:endParaRPr lang="es-ES" sz="258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8DC127-6BD9-9331-A498-C895B898D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46" y="1336764"/>
            <a:ext cx="3853204" cy="54011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aphicFrame>
        <p:nvGraphicFramePr>
          <p:cNvPr id="19" name="Objeto 18">
            <a:extLst>
              <a:ext uri="{FF2B5EF4-FFF2-40B4-BE49-F238E27FC236}">
                <a16:creationId xmlns:a16="http://schemas.microsoft.com/office/drawing/2014/main" id="{40E3BEF2-AD76-37A2-03FA-B9F6B76C6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93304"/>
              </p:ext>
            </p:extLst>
          </p:nvPr>
        </p:nvGraphicFramePr>
        <p:xfrm>
          <a:off x="10133056" y="6113119"/>
          <a:ext cx="3537554" cy="136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5" imgW="1000080" imgH="385200" progId="Package">
                  <p:embed/>
                </p:oleObj>
              </mc:Choice>
              <mc:Fallback>
                <p:oleObj name="Objeto empaquetador del shell" showAsIcon="1" r:id="rId5" imgW="100008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33056" y="6113119"/>
                        <a:ext cx="3537554" cy="136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3301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B17F-FD80-9C53-F064-18C54D35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6F21A3A-CACC-7834-6EB5-0EF5124F2112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7894002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5 - </a:t>
            </a:r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Formularios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98BD99-FB9C-A4E8-7433-B9A2A380B500}"/>
              </a:ext>
            </a:extLst>
          </p:cNvPr>
          <p:cNvSpPr txBox="1"/>
          <p:nvPr/>
        </p:nvSpPr>
        <p:spPr>
          <a:xfrm>
            <a:off x="10035222" y="60235"/>
            <a:ext cx="31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Atributos</a:t>
            </a:r>
          </a:p>
          <a:p>
            <a:pPr algn="r"/>
            <a:r>
              <a:rPr lang="es-ES" sz="3600" b="1" dirty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Input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4A6CD6-3042-52C4-0B41-0668093E8A1F}"/>
              </a:ext>
            </a:extLst>
          </p:cNvPr>
          <p:cNvSpPr txBox="1"/>
          <p:nvPr/>
        </p:nvSpPr>
        <p:spPr>
          <a:xfrm>
            <a:off x="612774" y="1355517"/>
            <a:ext cx="7538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00"/>
                </a:highlight>
              </a:rPr>
              <a:t>idioma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00"/>
                </a:highlight>
              </a:rPr>
              <a:t>español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8853C1-E512-C629-8ADC-D44E965546B4}"/>
              </a:ext>
            </a:extLst>
          </p:cNvPr>
          <p:cNvSpPr txBox="1"/>
          <p:nvPr/>
        </p:nvSpPr>
        <p:spPr>
          <a:xfrm>
            <a:off x="612774" y="2993295"/>
            <a:ext cx="7661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"hidden"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IdCliente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"675"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7E1ADB-687A-147C-A679-4EDF1D1E9A36}"/>
              </a:ext>
            </a:extLst>
          </p:cNvPr>
          <p:cNvSpPr txBox="1"/>
          <p:nvPr/>
        </p:nvSpPr>
        <p:spPr>
          <a:xfrm>
            <a:off x="612774" y="1901443"/>
            <a:ext cx="9845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"range"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"peso"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min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"1"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max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"99"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"90"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400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4D80BB3-57D0-8D3A-EFE9-2A24C1430D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3" b="12287"/>
          <a:stretch/>
        </p:blipFill>
        <p:spPr>
          <a:xfrm>
            <a:off x="10035222" y="1893748"/>
            <a:ext cx="2381250" cy="3984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EFAF2D8E-243E-A191-02D5-4FACA3F3F256}"/>
              </a:ext>
            </a:extLst>
          </p:cNvPr>
          <p:cNvSpPr/>
          <p:nvPr/>
        </p:nvSpPr>
        <p:spPr>
          <a:xfrm>
            <a:off x="8909050" y="1346721"/>
            <a:ext cx="3520121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64FA3E5-1F9D-6FC4-5226-CF6542189F7A}"/>
              </a:ext>
            </a:extLst>
          </p:cNvPr>
          <p:cNvSpPr txBox="1"/>
          <p:nvPr/>
        </p:nvSpPr>
        <p:spPr>
          <a:xfrm>
            <a:off x="8909051" y="1338654"/>
            <a:ext cx="33051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/>
              <a:t>español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8F83F13-7EBA-F209-D436-8901A289FB8F}"/>
              </a:ext>
            </a:extLst>
          </p:cNvPr>
          <p:cNvSpPr txBox="1"/>
          <p:nvPr/>
        </p:nvSpPr>
        <p:spPr>
          <a:xfrm>
            <a:off x="584648" y="2447369"/>
            <a:ext cx="789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"color"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micolor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"#ff0000"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9C86649-187E-F93A-D755-E392D937C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244" y="2389698"/>
            <a:ext cx="952500" cy="542925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D07385BD-B88E-E740-0E86-A99EC00307DC}"/>
              </a:ext>
            </a:extLst>
          </p:cNvPr>
          <p:cNvSpPr txBox="1"/>
          <p:nvPr/>
        </p:nvSpPr>
        <p:spPr>
          <a:xfrm>
            <a:off x="612774" y="3539221"/>
            <a:ext cx="817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"via"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size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"22"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highlight>
                  <a:srgbClr val="FFFF00"/>
                </a:highlight>
              </a:rPr>
              <a:t>maxlength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"27"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99128F04-6C02-B6F6-6C04-B81606CFB0A9}"/>
              </a:ext>
            </a:extLst>
          </p:cNvPr>
          <p:cNvSpPr/>
          <p:nvPr/>
        </p:nvSpPr>
        <p:spPr>
          <a:xfrm>
            <a:off x="8896351" y="3502517"/>
            <a:ext cx="3520122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6322CD4-3B55-13C0-3374-C96F40E66C1B}"/>
              </a:ext>
            </a:extLst>
          </p:cNvPr>
          <p:cNvSpPr txBox="1"/>
          <p:nvPr/>
        </p:nvSpPr>
        <p:spPr>
          <a:xfrm>
            <a:off x="8896351" y="3487127"/>
            <a:ext cx="38860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/>
              <a:t>c/ General Macías Cane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A2B908D-4D10-7614-DDEE-8673A9339DAE}"/>
              </a:ext>
            </a:extLst>
          </p:cNvPr>
          <p:cNvSpPr txBox="1"/>
          <p:nvPr/>
        </p:nvSpPr>
        <p:spPr>
          <a:xfrm>
            <a:off x="12380091" y="3494822"/>
            <a:ext cx="1059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 23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5F0F4F14-B0A5-E376-AB9F-56550E0193A5}"/>
              </a:ext>
            </a:extLst>
          </p:cNvPr>
          <p:cNvGrpSpPr/>
          <p:nvPr/>
        </p:nvGrpSpPr>
        <p:grpSpPr>
          <a:xfrm>
            <a:off x="8951209" y="3172537"/>
            <a:ext cx="3428882" cy="288000"/>
            <a:chOff x="8951209" y="3435516"/>
            <a:chExt cx="3428882" cy="288000"/>
          </a:xfrm>
        </p:grpSpPr>
        <p:sp>
          <p:nvSpPr>
            <p:cNvPr id="43" name="Cerrar llave 42">
              <a:extLst>
                <a:ext uri="{FF2B5EF4-FFF2-40B4-BE49-F238E27FC236}">
                  <a16:creationId xmlns:a16="http://schemas.microsoft.com/office/drawing/2014/main" id="{DA8723E1-8F05-11CD-6DD8-7842E46A6843}"/>
                </a:ext>
              </a:extLst>
            </p:cNvPr>
            <p:cNvSpPr/>
            <p:nvPr/>
          </p:nvSpPr>
          <p:spPr>
            <a:xfrm rot="16200000" flipV="1">
              <a:off x="10585804" y="1870064"/>
              <a:ext cx="159692" cy="3428882"/>
            </a:xfrm>
            <a:prstGeom prst="rightBrace">
              <a:avLst>
                <a:gd name="adj1" fmla="val 69872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AFD9E-C822-BFDE-BF5F-77296831DF99}"/>
                </a:ext>
              </a:extLst>
            </p:cNvPr>
            <p:cNvSpPr txBox="1"/>
            <p:nvPr/>
          </p:nvSpPr>
          <p:spPr>
            <a:xfrm>
              <a:off x="10433664" y="3435516"/>
              <a:ext cx="463971" cy="28800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lIns="90000" tIns="36000" bIns="36000" rtlCol="0" anchor="ctr" anchorCtr="0">
              <a:no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D2B3649-3AF3-CF3C-FB73-6D75B8311BDF}"/>
              </a:ext>
            </a:extLst>
          </p:cNvPr>
          <p:cNvGrpSpPr/>
          <p:nvPr/>
        </p:nvGrpSpPr>
        <p:grpSpPr>
          <a:xfrm>
            <a:off x="8951209" y="2858281"/>
            <a:ext cx="4320000" cy="288000"/>
            <a:chOff x="8951209" y="3111735"/>
            <a:chExt cx="4320000" cy="288000"/>
          </a:xfrm>
        </p:grpSpPr>
        <p:sp>
          <p:nvSpPr>
            <p:cNvPr id="45" name="Cerrar llave 44">
              <a:extLst>
                <a:ext uri="{FF2B5EF4-FFF2-40B4-BE49-F238E27FC236}">
                  <a16:creationId xmlns:a16="http://schemas.microsoft.com/office/drawing/2014/main" id="{AE57B66B-1D22-5C0E-3A53-C6D761180A23}"/>
                </a:ext>
              </a:extLst>
            </p:cNvPr>
            <p:cNvSpPr/>
            <p:nvPr/>
          </p:nvSpPr>
          <p:spPr>
            <a:xfrm rot="16200000" flipV="1">
              <a:off x="11031363" y="1138771"/>
              <a:ext cx="159692" cy="4320000"/>
            </a:xfrm>
            <a:prstGeom prst="rightBrace">
              <a:avLst>
                <a:gd name="adj1" fmla="val 69872"/>
                <a:gd name="adj2" fmla="val 50000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1BC2489F-D05A-8D60-1531-4A28AC86A88A}"/>
                </a:ext>
              </a:extLst>
            </p:cNvPr>
            <p:cNvSpPr txBox="1"/>
            <p:nvPr/>
          </p:nvSpPr>
          <p:spPr>
            <a:xfrm>
              <a:off x="10897635" y="3111735"/>
              <a:ext cx="463971" cy="288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lIns="90000" tIns="36000" bIns="36000" rtlCol="0" anchor="ctr" anchorCtr="0">
              <a:noAutofit/>
            </a:bodyPr>
            <a:lstStyle/>
            <a:p>
              <a:pPr algn="ctr"/>
              <a:r>
                <a:rPr lang="es-ES" dirty="0">
                  <a:solidFill>
                    <a:schemeClr val="bg1"/>
                  </a:solidFill>
                </a:rPr>
                <a:t>27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DA4109C-267E-7C90-7444-3BA802F4EBCD}"/>
              </a:ext>
            </a:extLst>
          </p:cNvPr>
          <p:cNvSpPr txBox="1"/>
          <p:nvPr/>
        </p:nvSpPr>
        <p:spPr>
          <a:xfrm>
            <a:off x="584648" y="4085147"/>
            <a:ext cx="7825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"cp"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"11000" </a:t>
            </a:r>
            <a:r>
              <a:rPr lang="en-US" sz="2400" b="0" dirty="0" err="1">
                <a:solidFill>
                  <a:srgbClr val="FF0000"/>
                </a:solidFill>
                <a:highlight>
                  <a:srgbClr val="FFFF00"/>
                </a:highlight>
              </a:rPr>
              <a:t>readonly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EBFCFA30-31CA-7F92-7FFE-DFE7EC550470}"/>
              </a:ext>
            </a:extLst>
          </p:cNvPr>
          <p:cNvGrpSpPr/>
          <p:nvPr/>
        </p:nvGrpSpPr>
        <p:grpSpPr>
          <a:xfrm>
            <a:off x="8896349" y="4041578"/>
            <a:ext cx="1537315" cy="477054"/>
            <a:chOff x="8896349" y="4355518"/>
            <a:chExt cx="1537315" cy="477054"/>
          </a:xfrm>
        </p:grpSpPr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363C8705-E2CE-370E-C322-7217906B13CB}"/>
                </a:ext>
              </a:extLst>
            </p:cNvPr>
            <p:cNvSpPr/>
            <p:nvPr/>
          </p:nvSpPr>
          <p:spPr>
            <a:xfrm>
              <a:off x="8896349" y="4363585"/>
              <a:ext cx="1537315" cy="4616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2785C17-636A-294B-6412-310F6D178D80}"/>
                </a:ext>
              </a:extLst>
            </p:cNvPr>
            <p:cNvSpPr txBox="1"/>
            <p:nvPr/>
          </p:nvSpPr>
          <p:spPr>
            <a:xfrm>
              <a:off x="9112250" y="4355518"/>
              <a:ext cx="11657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500" dirty="0"/>
                <a:t>11000</a:t>
              </a:r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6DDE0BB-1527-586E-3F41-03B061CD7841}"/>
              </a:ext>
            </a:extLst>
          </p:cNvPr>
          <p:cNvSpPr txBox="1"/>
          <p:nvPr/>
        </p:nvSpPr>
        <p:spPr>
          <a:xfrm>
            <a:off x="600075" y="4631073"/>
            <a:ext cx="802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"cp"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value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"11000"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disabled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93C33D14-90FD-DE8F-CF08-393E754346A8}"/>
              </a:ext>
            </a:extLst>
          </p:cNvPr>
          <p:cNvGrpSpPr/>
          <p:nvPr/>
        </p:nvGrpSpPr>
        <p:grpSpPr>
          <a:xfrm>
            <a:off x="8902250" y="4576953"/>
            <a:ext cx="1521889" cy="477054"/>
            <a:chOff x="8911775" y="4967714"/>
            <a:chExt cx="1521889" cy="477054"/>
          </a:xfrm>
        </p:grpSpPr>
        <p:sp>
          <p:nvSpPr>
            <p:cNvPr id="58" name="Rectángulo: esquinas redondeadas 57">
              <a:extLst>
                <a:ext uri="{FF2B5EF4-FFF2-40B4-BE49-F238E27FC236}">
                  <a16:creationId xmlns:a16="http://schemas.microsoft.com/office/drawing/2014/main" id="{DA632E21-5AEC-3244-DBAF-1EEE7C03D6AD}"/>
                </a:ext>
              </a:extLst>
            </p:cNvPr>
            <p:cNvSpPr/>
            <p:nvPr/>
          </p:nvSpPr>
          <p:spPr>
            <a:xfrm>
              <a:off x="8911775" y="4975781"/>
              <a:ext cx="1521889" cy="46166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54F77CE-24AF-DDFD-4125-66091E1C07EB}"/>
                </a:ext>
              </a:extLst>
            </p:cNvPr>
            <p:cNvSpPr txBox="1"/>
            <p:nvPr/>
          </p:nvSpPr>
          <p:spPr>
            <a:xfrm>
              <a:off x="9127677" y="4967714"/>
              <a:ext cx="11657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500" dirty="0">
                  <a:solidFill>
                    <a:schemeClr val="bg1">
                      <a:lumMod val="75000"/>
                    </a:schemeClr>
                  </a:solidFill>
                </a:rPr>
                <a:t>11000</a:t>
              </a:r>
            </a:p>
          </p:txBody>
        </p: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588FFB6-8360-C6FE-BD9B-4E9B2A7B7297}"/>
              </a:ext>
            </a:extLst>
          </p:cNvPr>
          <p:cNvSpPr txBox="1"/>
          <p:nvPr/>
        </p:nvSpPr>
        <p:spPr>
          <a:xfrm>
            <a:off x="584648" y="5176999"/>
            <a:ext cx="588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"cp"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required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A1DE3F2-29F8-EF9B-7A2D-D5297B7F7BAB}"/>
              </a:ext>
            </a:extLst>
          </p:cNvPr>
          <p:cNvGrpSpPr/>
          <p:nvPr/>
        </p:nvGrpSpPr>
        <p:grpSpPr>
          <a:xfrm>
            <a:off x="8909050" y="5140355"/>
            <a:ext cx="3520121" cy="477054"/>
            <a:chOff x="8913654" y="5253822"/>
            <a:chExt cx="3520121" cy="477054"/>
          </a:xfrm>
        </p:grpSpPr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39F428DC-2145-B762-5A4C-46BA2CDF460F}"/>
                </a:ext>
              </a:extLst>
            </p:cNvPr>
            <p:cNvSpPr/>
            <p:nvPr/>
          </p:nvSpPr>
          <p:spPr>
            <a:xfrm>
              <a:off x="8913654" y="5261889"/>
              <a:ext cx="3520121" cy="4616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2470F02F-C071-069E-F666-498CBEBF62FE}"/>
                </a:ext>
              </a:extLst>
            </p:cNvPr>
            <p:cNvSpPr txBox="1"/>
            <p:nvPr/>
          </p:nvSpPr>
          <p:spPr>
            <a:xfrm>
              <a:off x="9586278" y="5253822"/>
              <a:ext cx="20447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500" i="1" dirty="0">
                  <a:solidFill>
                    <a:srgbClr val="FF0000"/>
                  </a:solidFill>
                </a:rPr>
                <a:t>Obligatorio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B908934-7B96-D330-DC74-2D423DC2E456}"/>
              </a:ext>
            </a:extLst>
          </p:cNvPr>
          <p:cNvSpPr txBox="1"/>
          <p:nvPr/>
        </p:nvSpPr>
        <p:spPr>
          <a:xfrm>
            <a:off x="600074" y="5722925"/>
            <a:ext cx="799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"number"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piso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max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"10"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step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"2"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E3F4302-145F-9491-7C59-D55DFDD7DF35}"/>
              </a:ext>
            </a:extLst>
          </p:cNvPr>
          <p:cNvSpPr txBox="1"/>
          <p:nvPr/>
        </p:nvSpPr>
        <p:spPr>
          <a:xfrm>
            <a:off x="584648" y="6268851"/>
            <a:ext cx="7538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tel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movil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pattern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"6[0-9]{8}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2400" dirty="0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ED62EFC9-FCAE-46F0-00CA-C205781A2E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/>
          <a:stretch/>
        </p:blipFill>
        <p:spPr>
          <a:xfrm>
            <a:off x="8812693" y="5667035"/>
            <a:ext cx="1206032" cy="609115"/>
          </a:xfrm>
          <a:prstGeom prst="rect">
            <a:avLst/>
          </a:prstGeom>
        </p:spPr>
      </p:pic>
      <p:grpSp>
        <p:nvGrpSpPr>
          <p:cNvPr id="73" name="Grupo 72">
            <a:extLst>
              <a:ext uri="{FF2B5EF4-FFF2-40B4-BE49-F238E27FC236}">
                <a16:creationId xmlns:a16="http://schemas.microsoft.com/office/drawing/2014/main" id="{C3BFE795-EF30-1614-94EF-F8D6C81B8E0E}"/>
              </a:ext>
            </a:extLst>
          </p:cNvPr>
          <p:cNvGrpSpPr/>
          <p:nvPr/>
        </p:nvGrpSpPr>
        <p:grpSpPr>
          <a:xfrm>
            <a:off x="10058400" y="5733314"/>
            <a:ext cx="3235987" cy="394630"/>
            <a:chOff x="10275683" y="2843450"/>
            <a:chExt cx="2960840" cy="540868"/>
          </a:xfrm>
        </p:grpSpPr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8595550F-D558-156E-8423-DCA2D1B70303}"/>
                </a:ext>
              </a:extLst>
            </p:cNvPr>
            <p:cNvSpPr/>
            <p:nvPr/>
          </p:nvSpPr>
          <p:spPr>
            <a:xfrm>
              <a:off x="10275683" y="2843450"/>
              <a:ext cx="2960840" cy="540868"/>
            </a:xfrm>
            <a:prstGeom prst="roundRect">
              <a:avLst>
                <a:gd name="adj" fmla="val 1406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6297E57A-2EFF-36BD-C059-563E05D38BF6}"/>
                </a:ext>
              </a:extLst>
            </p:cNvPr>
            <p:cNvSpPr txBox="1"/>
            <p:nvPr/>
          </p:nvSpPr>
          <p:spPr>
            <a:xfrm>
              <a:off x="10300317" y="2929200"/>
              <a:ext cx="28812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dirty="0"/>
                <a:t>Valor menor o igual que 11</a:t>
              </a:r>
            </a:p>
          </p:txBody>
        </p:sp>
      </p:grp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7B6372C3-B51A-3751-B85E-C301BCF256F9}"/>
              </a:ext>
            </a:extLst>
          </p:cNvPr>
          <p:cNvSpPr/>
          <p:nvPr/>
        </p:nvSpPr>
        <p:spPr>
          <a:xfrm>
            <a:off x="8909050" y="6263222"/>
            <a:ext cx="2355975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AA9C2433-391E-C24C-263B-E1CC013B3A44}"/>
              </a:ext>
            </a:extLst>
          </p:cNvPr>
          <p:cNvSpPr txBox="1"/>
          <p:nvPr/>
        </p:nvSpPr>
        <p:spPr>
          <a:xfrm>
            <a:off x="8988401" y="6212208"/>
            <a:ext cx="2044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/>
              <a:t>665897564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F7D4E33-2A6B-B7A2-FCA3-2ED426A720CE}"/>
              </a:ext>
            </a:extLst>
          </p:cNvPr>
          <p:cNvSpPr txBox="1"/>
          <p:nvPr/>
        </p:nvSpPr>
        <p:spPr>
          <a:xfrm>
            <a:off x="10696394" y="4571569"/>
            <a:ext cx="234315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s-ES" sz="2400" i="1" dirty="0">
                <a:solidFill>
                  <a:srgbClr val="FF0000"/>
                </a:solidFill>
              </a:rPr>
              <a:t>No se envía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A58496F8-4D47-C0EC-A399-8DD445FC95F0}"/>
              </a:ext>
            </a:extLst>
          </p:cNvPr>
          <p:cNvSpPr txBox="1"/>
          <p:nvPr/>
        </p:nvSpPr>
        <p:spPr>
          <a:xfrm>
            <a:off x="9015868" y="565701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4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17F63FA2-F7B2-35A0-A7D1-060C1A790885}"/>
              </a:ext>
            </a:extLst>
          </p:cNvPr>
          <p:cNvSpPr txBox="1"/>
          <p:nvPr/>
        </p:nvSpPr>
        <p:spPr>
          <a:xfrm>
            <a:off x="9015868" y="565701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6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19B49673-03F3-20F0-0424-ACF05A6E6441}"/>
              </a:ext>
            </a:extLst>
          </p:cNvPr>
          <p:cNvSpPr txBox="1"/>
          <p:nvPr/>
        </p:nvSpPr>
        <p:spPr>
          <a:xfrm>
            <a:off x="9015868" y="5657013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000" dirty="0"/>
              <a:t>2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66F5621-458C-811B-8C51-466EA5EBEDFC}"/>
              </a:ext>
            </a:extLst>
          </p:cNvPr>
          <p:cNvSpPr/>
          <p:nvPr/>
        </p:nvSpPr>
        <p:spPr>
          <a:xfrm>
            <a:off x="8150991" y="199791"/>
            <a:ext cx="2668859" cy="1000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el resto de ejercicios del BLOQUE 8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7822B9-B0E3-ACA6-DC95-FB293D26BA2B}"/>
              </a:ext>
            </a:extLst>
          </p:cNvPr>
          <p:cNvSpPr txBox="1"/>
          <p:nvPr/>
        </p:nvSpPr>
        <p:spPr>
          <a:xfrm>
            <a:off x="612774" y="6814777"/>
            <a:ext cx="9426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2400" b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name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"nom"</a:t>
            </a:r>
            <a:r>
              <a:rPr lang="en-US" sz="2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n-US" sz="2400" b="0" dirty="0">
                <a:solidFill>
                  <a:srgbClr val="FF0000"/>
                </a:solidFill>
                <a:highlight>
                  <a:srgbClr val="FFFF00"/>
                </a:highlight>
              </a:rPr>
              <a:t>placeholder</a:t>
            </a:r>
            <a:r>
              <a:rPr lang="en-US" sz="2400" b="0" dirty="0">
                <a:solidFill>
                  <a:srgbClr val="000000"/>
                </a:solidFill>
                <a:highlight>
                  <a:srgbClr val="FFFF00"/>
                </a:highlight>
              </a:rPr>
              <a:t>=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"introduce </a:t>
            </a:r>
            <a:r>
              <a:rPr lang="en-US" sz="2400" b="1" dirty="0" err="1">
                <a:solidFill>
                  <a:srgbClr val="8000FF"/>
                </a:solidFill>
                <a:highlight>
                  <a:srgbClr val="FFFF00"/>
                </a:highlight>
              </a:rPr>
              <a:t>nombre</a:t>
            </a:r>
            <a:r>
              <a:rPr lang="en-US" sz="2400" b="1" dirty="0">
                <a:solidFill>
                  <a:srgbClr val="8000FF"/>
                </a:solidFill>
                <a:highlight>
                  <a:srgbClr val="FFFF00"/>
                </a:highlight>
              </a:rPr>
              <a:t>"</a:t>
            </a:r>
            <a:r>
              <a:rPr lang="en-US" sz="2400" b="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D52BDF2-E05F-5C9D-9645-087589179572}"/>
              </a:ext>
            </a:extLst>
          </p:cNvPr>
          <p:cNvSpPr/>
          <p:nvPr/>
        </p:nvSpPr>
        <p:spPr>
          <a:xfrm>
            <a:off x="10163175" y="6813437"/>
            <a:ext cx="2938620" cy="4616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494F07-FE5D-62FA-535E-EF9A55B98977}"/>
              </a:ext>
            </a:extLst>
          </p:cNvPr>
          <p:cNvSpPr txBox="1"/>
          <p:nvPr/>
        </p:nvSpPr>
        <p:spPr>
          <a:xfrm>
            <a:off x="10190528" y="6854757"/>
            <a:ext cx="293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75000"/>
                  </a:schemeClr>
                </a:solidFill>
              </a:rPr>
              <a:t>Introduce nombre</a:t>
            </a:r>
          </a:p>
        </p:txBody>
      </p:sp>
    </p:spTree>
    <p:extLst>
      <p:ext uri="{BB962C8B-B14F-4D97-AF65-F5344CB8AC3E}">
        <p14:creationId xmlns:p14="http://schemas.microsoft.com/office/powerpoint/2010/main" val="4955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34" grpId="0" animBg="1"/>
      <p:bldP spid="35" grpId="0"/>
      <p:bldP spid="36" grpId="0"/>
      <p:bldP spid="39" grpId="0"/>
      <p:bldP spid="40" grpId="0" animBg="1"/>
      <p:bldP spid="41" grpId="0"/>
      <p:bldP spid="42" grpId="0"/>
      <p:bldP spid="51" grpId="0"/>
      <p:bldP spid="57" grpId="0"/>
      <p:bldP spid="60" grpId="0"/>
      <p:bldP spid="64" grpId="0"/>
      <p:bldP spid="65" grpId="0"/>
      <p:bldP spid="77" grpId="0" animBg="1"/>
      <p:bldP spid="76" grpId="0"/>
      <p:bldP spid="79" grpId="0"/>
      <p:bldP spid="86" grpId="0"/>
      <p:bldP spid="86" grpId="1"/>
      <p:bldP spid="86" grpId="2"/>
      <p:bldP spid="86" grpId="3"/>
      <p:bldP spid="87" grpId="0"/>
      <p:bldP spid="87" grpId="1"/>
      <p:bldP spid="89" grpId="0"/>
      <p:bldP spid="89" grpId="1"/>
      <p:bldP spid="89" grpId="2"/>
      <p:bldP spid="8" grpId="0" animBg="1"/>
      <p:bldP spid="6" grpId="0"/>
      <p:bldP spid="7" grpId="0" animBg="1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adroTexto 49">
            <a:extLst>
              <a:ext uri="{FF2B5EF4-FFF2-40B4-BE49-F238E27FC236}">
                <a16:creationId xmlns:a16="http://schemas.microsoft.com/office/drawing/2014/main" id="{B4A4B093-67D6-0BD0-7260-FD18EFABCAF5}"/>
              </a:ext>
            </a:extLst>
          </p:cNvPr>
          <p:cNvSpPr txBox="1"/>
          <p:nvPr/>
        </p:nvSpPr>
        <p:spPr>
          <a:xfrm>
            <a:off x="9177241" y="3221667"/>
            <a:ext cx="3868908" cy="707886"/>
          </a:xfrm>
          <a:prstGeom prst="rect">
            <a:avLst/>
          </a:prstGeom>
          <a:solidFill>
            <a:schemeClr val="bg1"/>
          </a:solidFill>
        </p:spPr>
        <p:txBody>
          <a:bodyPr wrap="square" lIns="0" rIns="28800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70C0"/>
                </a:solidFill>
              </a:rPr>
              <a:t>Navegación: </a:t>
            </a:r>
            <a:r>
              <a:rPr lang="es-ES" sz="2000" dirty="0">
                <a:solidFill>
                  <a:srgbClr val="0070C0"/>
                </a:solidFill>
              </a:rPr>
              <a:t>enlaces a las páginas del sitio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10FB81B-9F99-8F2E-3370-7A2A74DBE497}"/>
              </a:ext>
            </a:extLst>
          </p:cNvPr>
          <p:cNvSpPr txBox="1"/>
          <p:nvPr/>
        </p:nvSpPr>
        <p:spPr>
          <a:xfrm>
            <a:off x="9177241" y="4100970"/>
            <a:ext cx="3868908" cy="1323439"/>
          </a:xfrm>
          <a:prstGeom prst="rect">
            <a:avLst/>
          </a:prstGeom>
          <a:solidFill>
            <a:schemeClr val="bg1"/>
          </a:solidFill>
        </p:spPr>
        <p:txBody>
          <a:bodyPr wrap="square" lIns="0" rIns="28800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70C0"/>
                </a:solidFill>
              </a:rPr>
              <a:t>Lateral: </a:t>
            </a:r>
            <a:r>
              <a:rPr lang="es-ES" sz="2000" dirty="0">
                <a:solidFill>
                  <a:srgbClr val="0070C0"/>
                </a:solidFill>
              </a:rPr>
              <a:t>suele mostrar información relacionada con el contenido mostrado en el cuerpo.</a:t>
            </a: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0864" y="6613952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79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3915" y="1207826"/>
            <a:ext cx="12200510" cy="535249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Una página web suele dividirse en secciones para estructurar mejor la información:</a:t>
            </a:r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DD7E539-1CA4-5E58-4646-5B4798B3EA69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BA1BEF-807F-3305-61EA-52E7862D3001}"/>
              </a:ext>
            </a:extLst>
          </p:cNvPr>
          <p:cNvSpPr/>
          <p:nvPr/>
        </p:nvSpPr>
        <p:spPr>
          <a:xfrm>
            <a:off x="3876675" y="2616499"/>
            <a:ext cx="5543550" cy="3669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8BAB2D-BA7D-491C-7D12-8E543C570854}"/>
              </a:ext>
            </a:extLst>
          </p:cNvPr>
          <p:cNvSpPr/>
          <p:nvPr/>
        </p:nvSpPr>
        <p:spPr>
          <a:xfrm>
            <a:off x="3971925" y="2743934"/>
            <a:ext cx="5353050" cy="438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0F0AC1-6130-664C-66A8-71E0FA46A056}"/>
              </a:ext>
            </a:extLst>
          </p:cNvPr>
          <p:cNvSpPr txBox="1"/>
          <p:nvPr/>
        </p:nvSpPr>
        <p:spPr>
          <a:xfrm>
            <a:off x="2446992" y="1796719"/>
            <a:ext cx="7994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70C0"/>
                </a:solidFill>
              </a:rPr>
              <a:t>Cabecera</a:t>
            </a:r>
            <a:r>
              <a:rPr lang="es-ES" sz="2000" dirty="0">
                <a:solidFill>
                  <a:srgbClr val="0070C0"/>
                </a:solidFill>
              </a:rPr>
              <a:t>: presenta una información general de la entidad responsable del documento (logos, nombres de empresa…).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12268D-B7A7-8E4C-18BF-DF71483E99AA}"/>
              </a:ext>
            </a:extLst>
          </p:cNvPr>
          <p:cNvSpPr txBox="1"/>
          <p:nvPr/>
        </p:nvSpPr>
        <p:spPr>
          <a:xfrm>
            <a:off x="140988" y="3588048"/>
            <a:ext cx="34556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70C0"/>
                </a:solidFill>
              </a:rPr>
              <a:t>Cuerpo: </a:t>
            </a:r>
            <a:r>
              <a:rPr lang="es-ES" sz="2000" dirty="0">
                <a:solidFill>
                  <a:srgbClr val="0070C0"/>
                </a:solidFill>
              </a:rPr>
              <a:t>contiene la información principal que deseamos transmitir en esa página en concreto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F9B156-B557-92F4-26D3-67FD55325DF3}"/>
              </a:ext>
            </a:extLst>
          </p:cNvPr>
          <p:cNvSpPr txBox="1"/>
          <p:nvPr/>
        </p:nvSpPr>
        <p:spPr>
          <a:xfrm>
            <a:off x="2989886" y="6456690"/>
            <a:ext cx="72376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70C0"/>
                </a:solidFill>
              </a:rPr>
              <a:t>Pie</a:t>
            </a:r>
            <a:r>
              <a:rPr lang="es-ES" sz="2000" dirty="0">
                <a:solidFill>
                  <a:srgbClr val="0070C0"/>
                </a:solidFill>
              </a:rPr>
              <a:t>: presenta más información de la entidad:</a:t>
            </a:r>
          </a:p>
          <a:p>
            <a:pPr lvl="1" algn="just"/>
            <a:r>
              <a:rPr lang="es-ES" sz="2000" dirty="0">
                <a:solidFill>
                  <a:srgbClr val="0070C0"/>
                </a:solidFill>
              </a:rPr>
              <a:t>datos de contacto, políticas, información de Copyright …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79C9A7E-46A6-F46B-D950-10F77336A3F0}"/>
              </a:ext>
            </a:extLst>
          </p:cNvPr>
          <p:cNvSpPr txBox="1"/>
          <p:nvPr/>
        </p:nvSpPr>
        <p:spPr>
          <a:xfrm>
            <a:off x="5997562" y="275831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CABECERA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E14A18-FF55-F583-A54D-A11C36D5ED9D}"/>
              </a:ext>
            </a:extLst>
          </p:cNvPr>
          <p:cNvSpPr/>
          <p:nvPr/>
        </p:nvSpPr>
        <p:spPr>
          <a:xfrm>
            <a:off x="3971925" y="3288184"/>
            <a:ext cx="5353050" cy="299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8CD4F64-19BF-7300-610D-C649B99D5092}"/>
              </a:ext>
            </a:extLst>
          </p:cNvPr>
          <p:cNvSpPr txBox="1"/>
          <p:nvPr/>
        </p:nvSpPr>
        <p:spPr>
          <a:xfrm>
            <a:off x="5838205" y="3266830"/>
            <a:ext cx="162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NAVEGACIÓN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17806C8-5771-FBBF-ACA2-D925C9E6B3A7}"/>
              </a:ext>
            </a:extLst>
          </p:cNvPr>
          <p:cNvSpPr/>
          <p:nvPr/>
        </p:nvSpPr>
        <p:spPr>
          <a:xfrm>
            <a:off x="3971925" y="3679853"/>
            <a:ext cx="4181475" cy="21560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B853B6E-ABFC-98D0-39F0-DC3A1EA5FB05}"/>
              </a:ext>
            </a:extLst>
          </p:cNvPr>
          <p:cNvSpPr txBox="1"/>
          <p:nvPr/>
        </p:nvSpPr>
        <p:spPr>
          <a:xfrm>
            <a:off x="5187317" y="3694148"/>
            <a:ext cx="162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CUERPO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5FB0DF3-206E-0798-7576-1C10B15262DB}"/>
              </a:ext>
            </a:extLst>
          </p:cNvPr>
          <p:cNvSpPr/>
          <p:nvPr/>
        </p:nvSpPr>
        <p:spPr>
          <a:xfrm>
            <a:off x="8248650" y="3679853"/>
            <a:ext cx="1076325" cy="21560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74C621E-3109-11D5-CB6A-C23209120D23}"/>
              </a:ext>
            </a:extLst>
          </p:cNvPr>
          <p:cNvSpPr txBox="1"/>
          <p:nvPr/>
        </p:nvSpPr>
        <p:spPr>
          <a:xfrm>
            <a:off x="8248650" y="4517568"/>
            <a:ext cx="107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LATERAL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F201371-9315-90F0-0DBF-1F613FEC9FFD}"/>
              </a:ext>
            </a:extLst>
          </p:cNvPr>
          <p:cNvSpPr/>
          <p:nvPr/>
        </p:nvSpPr>
        <p:spPr>
          <a:xfrm>
            <a:off x="3971925" y="5936910"/>
            <a:ext cx="5353050" cy="299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7291C6A-AB74-C73D-3714-4F2A60A4B4C1}"/>
              </a:ext>
            </a:extLst>
          </p:cNvPr>
          <p:cNvGrpSpPr/>
          <p:nvPr/>
        </p:nvGrpSpPr>
        <p:grpSpPr>
          <a:xfrm>
            <a:off x="4067174" y="4005559"/>
            <a:ext cx="3981451" cy="369333"/>
            <a:chOff x="3686174" y="3779836"/>
            <a:chExt cx="3981451" cy="369333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D3AED9A-672E-542E-1AB2-F00916EA4A7E}"/>
                </a:ext>
              </a:extLst>
            </p:cNvPr>
            <p:cNvSpPr/>
            <p:nvPr/>
          </p:nvSpPr>
          <p:spPr>
            <a:xfrm>
              <a:off x="3686174" y="3779836"/>
              <a:ext cx="3981451" cy="369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21EDF23-651E-51C7-4F64-052600D5B524}"/>
                </a:ext>
              </a:extLst>
            </p:cNvPr>
            <p:cNvSpPr txBox="1"/>
            <p:nvPr/>
          </p:nvSpPr>
          <p:spPr>
            <a:xfrm>
              <a:off x="3952876" y="3779837"/>
              <a:ext cx="34347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SECCIÓN 1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C703DF4-4568-1232-024D-2ADAC382E096}"/>
              </a:ext>
            </a:extLst>
          </p:cNvPr>
          <p:cNvGrpSpPr/>
          <p:nvPr/>
        </p:nvGrpSpPr>
        <p:grpSpPr>
          <a:xfrm>
            <a:off x="4067174" y="4441259"/>
            <a:ext cx="3981451" cy="369333"/>
            <a:chOff x="3686174" y="3779836"/>
            <a:chExt cx="3981451" cy="369333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DEE6D0B-FEB8-BCA7-D297-EC26D2DF94A7}"/>
                </a:ext>
              </a:extLst>
            </p:cNvPr>
            <p:cNvSpPr/>
            <p:nvPr/>
          </p:nvSpPr>
          <p:spPr>
            <a:xfrm>
              <a:off x="3686174" y="3779836"/>
              <a:ext cx="3981451" cy="369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A74B66EC-B796-573F-D13B-ACBB0A379F56}"/>
                </a:ext>
              </a:extLst>
            </p:cNvPr>
            <p:cNvSpPr txBox="1"/>
            <p:nvPr/>
          </p:nvSpPr>
          <p:spPr>
            <a:xfrm>
              <a:off x="3952877" y="3779837"/>
              <a:ext cx="34347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SECCIÓN 2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48BB67C-79FD-C73B-D631-43F292270B0F}"/>
              </a:ext>
            </a:extLst>
          </p:cNvPr>
          <p:cNvGrpSpPr/>
          <p:nvPr/>
        </p:nvGrpSpPr>
        <p:grpSpPr>
          <a:xfrm>
            <a:off x="4067174" y="4902397"/>
            <a:ext cx="3981451" cy="847826"/>
            <a:chOff x="3686174" y="3779836"/>
            <a:chExt cx="3981451" cy="369333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C2BD138-87EE-395E-B2A4-4BFDA44FA6BB}"/>
                </a:ext>
              </a:extLst>
            </p:cNvPr>
            <p:cNvSpPr/>
            <p:nvPr/>
          </p:nvSpPr>
          <p:spPr>
            <a:xfrm>
              <a:off x="3686174" y="3779836"/>
              <a:ext cx="3981451" cy="369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A750D128-E806-09A1-CBED-D4BBBB072372}"/>
                </a:ext>
              </a:extLst>
            </p:cNvPr>
            <p:cNvSpPr txBox="1"/>
            <p:nvPr/>
          </p:nvSpPr>
          <p:spPr>
            <a:xfrm>
              <a:off x="3952877" y="3779837"/>
              <a:ext cx="3434712" cy="147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SECCIÓN 3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051A19E-E0CC-A37B-34D3-7DFBFD090505}"/>
              </a:ext>
            </a:extLst>
          </p:cNvPr>
          <p:cNvGrpSpPr/>
          <p:nvPr/>
        </p:nvGrpSpPr>
        <p:grpSpPr>
          <a:xfrm>
            <a:off x="4162423" y="5272783"/>
            <a:ext cx="1835139" cy="369333"/>
            <a:chOff x="3686174" y="3779836"/>
            <a:chExt cx="3981451" cy="369333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48C481A2-76FC-0433-2447-24A0ACB5E78C}"/>
                </a:ext>
              </a:extLst>
            </p:cNvPr>
            <p:cNvSpPr/>
            <p:nvPr/>
          </p:nvSpPr>
          <p:spPr>
            <a:xfrm>
              <a:off x="3686174" y="3779836"/>
              <a:ext cx="3981451" cy="369333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17E51B21-B60B-C66C-CB33-8DD3F0F8D42C}"/>
                </a:ext>
              </a:extLst>
            </p:cNvPr>
            <p:cNvSpPr txBox="1"/>
            <p:nvPr/>
          </p:nvSpPr>
          <p:spPr>
            <a:xfrm>
              <a:off x="3755095" y="3779837"/>
              <a:ext cx="3891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SUBSECCIÓN 3.1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7E753BD-C2C9-ED94-BA26-6C5BD01E2F63}"/>
              </a:ext>
            </a:extLst>
          </p:cNvPr>
          <p:cNvGrpSpPr/>
          <p:nvPr/>
        </p:nvGrpSpPr>
        <p:grpSpPr>
          <a:xfrm>
            <a:off x="6092811" y="5272783"/>
            <a:ext cx="1835139" cy="369333"/>
            <a:chOff x="3686174" y="3779836"/>
            <a:chExt cx="3981451" cy="369333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6DEB18F3-0E4F-D56B-163D-2020923FDC93}"/>
                </a:ext>
              </a:extLst>
            </p:cNvPr>
            <p:cNvSpPr/>
            <p:nvPr/>
          </p:nvSpPr>
          <p:spPr>
            <a:xfrm>
              <a:off x="3686174" y="3779836"/>
              <a:ext cx="3981451" cy="369333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AEBE49E-060A-EBF4-ACAA-81FCC372118C}"/>
                </a:ext>
              </a:extLst>
            </p:cNvPr>
            <p:cNvSpPr txBox="1"/>
            <p:nvPr/>
          </p:nvSpPr>
          <p:spPr>
            <a:xfrm>
              <a:off x="3734429" y="3779837"/>
              <a:ext cx="3933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/>
                <a:t>SUBSECCIÓN 3.2</a:t>
              </a:r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D31BDA0-E424-3F99-4E81-13FF5573B8DE}"/>
              </a:ext>
            </a:extLst>
          </p:cNvPr>
          <p:cNvSpPr txBox="1"/>
          <p:nvPr/>
        </p:nvSpPr>
        <p:spPr>
          <a:xfrm>
            <a:off x="5838205" y="5905673"/>
            <a:ext cx="162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PIE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6300D20-4A80-2A9C-1281-644DF3B0C79A}"/>
              </a:ext>
            </a:extLst>
          </p:cNvPr>
          <p:cNvSpPr txBox="1"/>
          <p:nvPr/>
        </p:nvSpPr>
        <p:spPr>
          <a:xfrm>
            <a:off x="657539" y="5240953"/>
            <a:ext cx="29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70C0"/>
                </a:solidFill>
              </a:rPr>
              <a:t>El cuerpo a su vez se puede dividir secciones</a:t>
            </a:r>
          </a:p>
        </p:txBody>
      </p:sp>
    </p:spTree>
    <p:extLst>
      <p:ext uri="{BB962C8B-B14F-4D97-AF65-F5344CB8AC3E}">
        <p14:creationId xmlns:p14="http://schemas.microsoft.com/office/powerpoint/2010/main" val="20048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14" grpId="0"/>
      <p:bldP spid="16" grpId="0"/>
      <p:bldP spid="18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/>
              <a:t>8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3438" y="1501680"/>
            <a:ext cx="9869700" cy="5780874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s-ES" sz="2800" dirty="0"/>
              <a:t>Cierra el bloc de notas y haz doble clic sobre el fichero para que se abra con un navegador. Observa cómo se representan los distintos elementos del documento.</a:t>
            </a:r>
          </a:p>
          <a:p>
            <a:pPr lvl="0" algn="just"/>
            <a:endParaRPr lang="es-ES" sz="2800" dirty="0"/>
          </a:p>
          <a:p>
            <a:pPr lvl="0" algn="just"/>
            <a:endParaRPr lang="es-ES" sz="2800" dirty="0"/>
          </a:p>
          <a:p>
            <a:pPr lvl="0" algn="just"/>
            <a:endParaRPr lang="es-ES" sz="2800" dirty="0"/>
          </a:p>
          <a:p>
            <a:pPr lvl="0" algn="just"/>
            <a:endParaRPr lang="es-ES" sz="2800" dirty="0"/>
          </a:p>
          <a:p>
            <a:pPr lvl="0" algn="just"/>
            <a:endParaRPr lang="es-ES" sz="2800" dirty="0"/>
          </a:p>
          <a:p>
            <a:pPr lvl="0" algn="just"/>
            <a:endParaRPr lang="es-ES" sz="2800" dirty="0"/>
          </a:p>
          <a:p>
            <a:pPr lvl="0" algn="just"/>
            <a:endParaRPr lang="es-ES" sz="2800" dirty="0"/>
          </a:p>
          <a:p>
            <a:pPr lvl="0" algn="just"/>
            <a:r>
              <a:rPr lang="es-ES" sz="2800" dirty="0"/>
              <a:t>Según cómo marquemos el texto con las etiquetas se interpretarán de un modo u otro por el navegador.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E5480B-44A5-4747-9A33-ED671003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32" y="2945677"/>
            <a:ext cx="3751807" cy="2999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Flecha: a la izquierda y derecha 11">
            <a:extLst>
              <a:ext uri="{FF2B5EF4-FFF2-40B4-BE49-F238E27FC236}">
                <a16:creationId xmlns:a16="http://schemas.microsoft.com/office/drawing/2014/main" id="{5A4FD5C4-AF87-4AF8-928B-3980CB297476}"/>
              </a:ext>
            </a:extLst>
          </p:cNvPr>
          <p:cNvSpPr/>
          <p:nvPr/>
        </p:nvSpPr>
        <p:spPr>
          <a:xfrm>
            <a:off x="5511208" y="3881947"/>
            <a:ext cx="1083663" cy="6777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E9DCD2-2F74-1BC5-33D2-CC591BEFD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208" y="2945677"/>
            <a:ext cx="5340717" cy="2916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F557BBA-0FCA-3D65-DBD2-62B485BEC564}"/>
              </a:ext>
            </a:extLst>
          </p:cNvPr>
          <p:cNvSpPr/>
          <p:nvPr/>
        </p:nvSpPr>
        <p:spPr>
          <a:xfrm>
            <a:off x="8446956" y="3962018"/>
            <a:ext cx="2578309" cy="35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EC39AFA-F1D7-F9CE-D29E-5DC97B2C0E1C}"/>
              </a:ext>
            </a:extLst>
          </p:cNvPr>
          <p:cNvSpPr/>
          <p:nvPr/>
        </p:nvSpPr>
        <p:spPr>
          <a:xfrm>
            <a:off x="8016167" y="4698850"/>
            <a:ext cx="2349531" cy="35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6372318-0D8C-BEBB-E7E9-B62EE06344B9}"/>
              </a:ext>
            </a:extLst>
          </p:cNvPr>
          <p:cNvSpPr/>
          <p:nvPr/>
        </p:nvSpPr>
        <p:spPr>
          <a:xfrm>
            <a:off x="7901777" y="5056117"/>
            <a:ext cx="2463921" cy="282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043D278-2420-0E31-83E8-B79B25989EF3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2. HTML a vista de pájaro</a:t>
            </a:r>
          </a:p>
        </p:txBody>
      </p:sp>
    </p:spTree>
    <p:extLst>
      <p:ext uri="{BB962C8B-B14F-4D97-AF65-F5344CB8AC3E}">
        <p14:creationId xmlns:p14="http://schemas.microsoft.com/office/powerpoint/2010/main" val="3882630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2DF29B28-E7CA-66D6-07DF-E6A345DCE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18" y="2112955"/>
            <a:ext cx="5380727" cy="470410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9F45FE5-16DE-F039-A1D9-8D05E1DC56C9}"/>
              </a:ext>
            </a:extLst>
          </p:cNvPr>
          <p:cNvSpPr txBox="1"/>
          <p:nvPr/>
        </p:nvSpPr>
        <p:spPr>
          <a:xfrm>
            <a:off x="376737" y="1945211"/>
            <a:ext cx="7287453" cy="511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800" dirty="0">
                <a:solidFill>
                  <a:srgbClr val="0000FF"/>
                </a:solidFill>
              </a:rPr>
              <a:t>&lt;</a:t>
            </a:r>
            <a:r>
              <a:rPr lang="es-ES" sz="1800" dirty="0" err="1">
                <a:solidFill>
                  <a:srgbClr val="0000FF"/>
                </a:solidFill>
              </a:rPr>
              <a:t>body</a:t>
            </a:r>
            <a:r>
              <a:rPr lang="es-ES" sz="180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&lt;h1&gt;</a:t>
            </a:r>
            <a:r>
              <a:rPr lang="es-ES" sz="1800" b="1" dirty="0">
                <a:solidFill>
                  <a:srgbClr val="000000"/>
                </a:solidFill>
              </a:rPr>
              <a:t>El tornillo - Revista sobre tecnología</a:t>
            </a:r>
            <a:r>
              <a:rPr lang="es-ES" sz="1800" b="0" dirty="0">
                <a:solidFill>
                  <a:srgbClr val="0000FF"/>
                </a:solidFill>
              </a:rPr>
              <a:t>&lt;/h1&gt;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&lt;h1&gt;</a:t>
            </a:r>
            <a:r>
              <a:rPr lang="es-ES" sz="1800" b="1" dirty="0">
                <a:solidFill>
                  <a:srgbClr val="000000"/>
                </a:solidFill>
              </a:rPr>
              <a:t>BMW apuesta por el hidrógeno</a:t>
            </a:r>
            <a:r>
              <a:rPr lang="es-ES" sz="1800" b="0" dirty="0">
                <a:solidFill>
                  <a:srgbClr val="0000FF"/>
                </a:solidFill>
              </a:rPr>
              <a:t>&lt;/h1&gt;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&lt;h2&gt;</a:t>
            </a:r>
            <a:r>
              <a:rPr lang="es-ES" sz="1800" b="1" dirty="0">
                <a:solidFill>
                  <a:srgbClr val="000000"/>
                </a:solidFill>
              </a:rPr>
              <a:t>Por qué es una buena noticia que BMW abogue...</a:t>
            </a:r>
            <a:r>
              <a:rPr lang="es-ES" sz="1800" b="0" dirty="0">
                <a:solidFill>
                  <a:srgbClr val="0000FF"/>
                </a:solidFill>
              </a:rPr>
              <a:t>&lt;/h2&gt;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  BMW ha decidido apostar por la pila de combustible ...</a:t>
            </a: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&lt;/p&gt;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  El máximo dirigente de la marca alemana ...</a:t>
            </a: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&lt;/p&gt;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&lt;h2&gt;</a:t>
            </a:r>
            <a:r>
              <a:rPr lang="es-ES" sz="1800" b="1" dirty="0">
                <a:solidFill>
                  <a:srgbClr val="000000"/>
                </a:solidFill>
              </a:rPr>
              <a:t>Edición digital - Copyright - 2022</a:t>
            </a:r>
            <a:r>
              <a:rPr lang="es-ES" sz="1800" b="0" dirty="0">
                <a:solidFill>
                  <a:srgbClr val="0000FF"/>
                </a:solidFill>
              </a:rPr>
              <a:t>&lt;/h2&gt;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body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8B7745-1D1F-380E-03E4-B00C4152C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418" y="3075838"/>
            <a:ext cx="5202323" cy="36520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377" y="671300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80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6737" y="1308453"/>
            <a:ext cx="12835011" cy="35911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" sz="2200" dirty="0">
                <a:solidFill>
                  <a:schemeClr val="tx1"/>
                </a:solidFill>
              </a:rPr>
              <a:t>Una forma clásica de hacerlo ha sido usando la etiqueta </a:t>
            </a:r>
            <a:r>
              <a:rPr lang="es-ES" sz="2200" b="1" dirty="0">
                <a:solidFill>
                  <a:schemeClr val="tx1"/>
                </a:solidFill>
              </a:rPr>
              <a:t>&lt;</a:t>
            </a:r>
            <a:r>
              <a:rPr lang="es-ES" sz="2200" b="1" dirty="0" err="1">
                <a:solidFill>
                  <a:schemeClr val="tx1"/>
                </a:solidFill>
              </a:rPr>
              <a:t>div</a:t>
            </a:r>
            <a:r>
              <a:rPr lang="es-ES" sz="2200" b="1" dirty="0">
                <a:solidFill>
                  <a:schemeClr val="tx1"/>
                </a:solidFill>
              </a:rPr>
              <a:t>&gt;</a:t>
            </a:r>
            <a:r>
              <a:rPr lang="es-ES" sz="2200" dirty="0">
                <a:solidFill>
                  <a:schemeClr val="tx1"/>
                </a:solidFill>
              </a:rPr>
              <a:t>, que permite crear una sección:</a:t>
            </a:r>
          </a:p>
          <a:p>
            <a:pPr lvl="0"/>
            <a:endParaRPr lang="es-ES" sz="220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571C63-C092-D249-2CFB-2298CC956313}"/>
              </a:ext>
            </a:extLst>
          </p:cNvPr>
          <p:cNvSpPr/>
          <p:nvPr/>
        </p:nvSpPr>
        <p:spPr>
          <a:xfrm>
            <a:off x="8019171" y="3204888"/>
            <a:ext cx="5044815" cy="37576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DB96BC5-472F-5282-7F86-4277799285C5}"/>
              </a:ext>
            </a:extLst>
          </p:cNvPr>
          <p:cNvSpPr/>
          <p:nvPr/>
        </p:nvSpPr>
        <p:spPr>
          <a:xfrm>
            <a:off x="8019171" y="3676059"/>
            <a:ext cx="5016678" cy="2430870"/>
          </a:xfrm>
          <a:prstGeom prst="roundRect">
            <a:avLst>
              <a:gd name="adj" fmla="val 534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19B2FED-817B-169D-6037-4BC9388B7EF8}"/>
              </a:ext>
            </a:extLst>
          </p:cNvPr>
          <p:cNvSpPr/>
          <p:nvPr/>
        </p:nvSpPr>
        <p:spPr>
          <a:xfrm>
            <a:off x="8019171" y="6261428"/>
            <a:ext cx="5016678" cy="29707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9AC95D2-71B9-B2C1-46E5-75DEB4451BF6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389F5A-4E55-57CB-0ED1-65EB3B67E778}"/>
              </a:ext>
            </a:extLst>
          </p:cNvPr>
          <p:cNvSpPr txBox="1"/>
          <p:nvPr/>
        </p:nvSpPr>
        <p:spPr>
          <a:xfrm>
            <a:off x="10531482" y="0"/>
            <a:ext cx="298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&lt;</a:t>
            </a:r>
            <a:r>
              <a:rPr lang="es-ES" sz="4800" dirty="0" err="1"/>
              <a:t>div</a:t>
            </a:r>
            <a:r>
              <a:rPr lang="es-ES" sz="4800" dirty="0" err="1">
                <a:solidFill>
                  <a:schemeClr val="bg1"/>
                </a:solidFill>
              </a:rPr>
              <a:t>ision</a:t>
            </a:r>
            <a:r>
              <a:rPr lang="es-ES" sz="4800" dirty="0"/>
              <a:t>&gt;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470C2BAF-06E1-8357-F9E2-5304A460A3D6}"/>
              </a:ext>
            </a:extLst>
          </p:cNvPr>
          <p:cNvSpPr/>
          <p:nvPr/>
        </p:nvSpPr>
        <p:spPr>
          <a:xfrm>
            <a:off x="543569" y="2276065"/>
            <a:ext cx="5608130" cy="80962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24BD9CE-5581-AD81-9F5D-9A5BE109810D}"/>
              </a:ext>
            </a:extLst>
          </p:cNvPr>
          <p:cNvSpPr/>
          <p:nvPr/>
        </p:nvSpPr>
        <p:spPr>
          <a:xfrm>
            <a:off x="543568" y="3181094"/>
            <a:ext cx="6930121" cy="2514856"/>
          </a:xfrm>
          <a:prstGeom prst="roundRect">
            <a:avLst>
              <a:gd name="adj" fmla="val 534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F8C411A-CF1D-56E9-7B4F-2124070C5FE1}"/>
              </a:ext>
            </a:extLst>
          </p:cNvPr>
          <p:cNvSpPr/>
          <p:nvPr/>
        </p:nvSpPr>
        <p:spPr>
          <a:xfrm>
            <a:off x="543567" y="5767539"/>
            <a:ext cx="5167997" cy="8428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3207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4525" y="3044818"/>
            <a:ext cx="9974785" cy="900112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La etiqueta </a:t>
            </a:r>
            <a:r>
              <a:rPr lang="es-ES" sz="2400" b="1" dirty="0">
                <a:solidFill>
                  <a:schemeClr val="accent5"/>
                </a:solidFill>
              </a:rPr>
              <a:t>&lt;</a:t>
            </a:r>
            <a:r>
              <a:rPr lang="es-ES" sz="2400" b="1" dirty="0" err="1">
                <a:solidFill>
                  <a:schemeClr val="accent5"/>
                </a:solidFill>
              </a:rPr>
              <a:t>div</a:t>
            </a:r>
            <a:r>
              <a:rPr lang="es-ES" sz="2400" b="1" dirty="0">
                <a:solidFill>
                  <a:schemeClr val="accent5"/>
                </a:solidFill>
              </a:rPr>
              <a:t>&gt; </a:t>
            </a:r>
            <a:r>
              <a:rPr lang="es-ES" sz="2400" dirty="0">
                <a:solidFill>
                  <a:schemeClr val="tx2"/>
                </a:solidFill>
              </a:rPr>
              <a:t>puede contener cualquier elemento HTML, incluso otras etiquetas </a:t>
            </a:r>
            <a:r>
              <a:rPr lang="es-ES" sz="2400" b="1" dirty="0">
                <a:solidFill>
                  <a:schemeClr val="accent5"/>
                </a:solidFill>
              </a:rPr>
              <a:t>&lt;</a:t>
            </a:r>
            <a:r>
              <a:rPr lang="es-ES" sz="2400" b="1" dirty="0" err="1">
                <a:solidFill>
                  <a:schemeClr val="accent5"/>
                </a:solidFill>
              </a:rPr>
              <a:t>div</a:t>
            </a:r>
            <a:r>
              <a:rPr lang="es-ES" sz="2400" b="1" dirty="0">
                <a:solidFill>
                  <a:schemeClr val="accent5"/>
                </a:solidFill>
              </a:rPr>
              <a:t>&gt;</a:t>
            </a:r>
            <a:r>
              <a:rPr lang="es-ES" sz="2400" dirty="0">
                <a:solidFill>
                  <a:schemeClr val="tx2"/>
                </a:solidFill>
              </a:rPr>
              <a:t> permitiendo crear "subsecciones"</a:t>
            </a:r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F3E045-977C-C9EF-2975-C8DFF4474E14}"/>
              </a:ext>
            </a:extLst>
          </p:cNvPr>
          <p:cNvSpPr txBox="1"/>
          <p:nvPr/>
        </p:nvSpPr>
        <p:spPr>
          <a:xfrm rot="5400000">
            <a:off x="9474141" y="3441711"/>
            <a:ext cx="55156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/>
              <a:t>&lt;</a:t>
            </a:r>
            <a:r>
              <a:rPr lang="es-ES" sz="8800" dirty="0" err="1"/>
              <a:t>div</a:t>
            </a:r>
            <a:r>
              <a:rPr lang="es-ES" sz="8800" dirty="0" err="1">
                <a:solidFill>
                  <a:schemeClr val="bg1"/>
                </a:solidFill>
              </a:rPr>
              <a:t>ision</a:t>
            </a:r>
            <a:r>
              <a:rPr lang="es-ES" sz="8800" dirty="0"/>
              <a:t>&gt;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1AB777A-A741-F31C-F86C-C6CE831F9F27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31E2F240-E0C9-4455-279D-CFAB222AE987}"/>
              </a:ext>
            </a:extLst>
          </p:cNvPr>
          <p:cNvSpPr txBox="1">
            <a:spLocks/>
          </p:cNvSpPr>
          <p:nvPr/>
        </p:nvSpPr>
        <p:spPr>
          <a:xfrm>
            <a:off x="484525" y="1290872"/>
            <a:ext cx="7213447" cy="130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b="1" dirty="0">
                <a:solidFill>
                  <a:schemeClr val="accent5"/>
                </a:solidFill>
              </a:rPr>
              <a:t>&lt;</a:t>
            </a:r>
            <a:r>
              <a:rPr lang="es-ES" sz="2400" b="1" dirty="0" err="1">
                <a:solidFill>
                  <a:schemeClr val="accent5"/>
                </a:solidFill>
              </a:rPr>
              <a:t>div</a:t>
            </a:r>
            <a:r>
              <a:rPr lang="es-ES" sz="2400" b="1" dirty="0">
                <a:solidFill>
                  <a:schemeClr val="accent5"/>
                </a:solidFill>
              </a:rPr>
              <a:t>&gt; </a:t>
            </a:r>
            <a:r>
              <a:rPr lang="es-ES" sz="2400" dirty="0"/>
              <a:t>es un elemento de bloque. Significa que se muestra en un bloque separado, con saltos de línea antes y después.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C0E1B0-F94F-81C7-E10C-CDF7CCFA4130}"/>
              </a:ext>
            </a:extLst>
          </p:cNvPr>
          <p:cNvSpPr txBox="1"/>
          <p:nvPr/>
        </p:nvSpPr>
        <p:spPr>
          <a:xfrm>
            <a:off x="1928748" y="2501220"/>
            <a:ext cx="58649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gritó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”No me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sueltes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cayó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EFB290-D1F7-F234-AD70-230B3B157AD4}"/>
              </a:ext>
            </a:extLst>
          </p:cNvPr>
          <p:cNvSpPr txBox="1"/>
          <p:nvPr/>
        </p:nvSpPr>
        <p:spPr>
          <a:xfrm>
            <a:off x="8221607" y="1609610"/>
            <a:ext cx="249651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80000">
            <a:spAutoFit/>
          </a:bodyPr>
          <a:lstStyle/>
          <a:p>
            <a:pPr algn="l"/>
            <a:r>
              <a:rPr lang="es-E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Ella gritó</a:t>
            </a:r>
          </a:p>
          <a:p>
            <a:pPr algn="l"/>
            <a:r>
              <a:rPr lang="es-E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”No me sueltes”</a:t>
            </a:r>
          </a:p>
          <a:p>
            <a:r>
              <a:rPr lang="es-E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y cayó.</a:t>
            </a:r>
            <a:endParaRPr lang="es-ES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8E52CD-4F90-9F4E-D173-BC629D4C46A1}"/>
              </a:ext>
            </a:extLst>
          </p:cNvPr>
          <p:cNvSpPr txBox="1"/>
          <p:nvPr/>
        </p:nvSpPr>
        <p:spPr>
          <a:xfrm>
            <a:off x="808718" y="2490587"/>
            <a:ext cx="134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Ejemplo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endParaRPr lang="es-ES" dirty="0"/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99607944-9382-1045-E845-68371275EB59}"/>
              </a:ext>
            </a:extLst>
          </p:cNvPr>
          <p:cNvSpPr txBox="1">
            <a:spLocks/>
          </p:cNvSpPr>
          <p:nvPr/>
        </p:nvSpPr>
        <p:spPr>
          <a:xfrm>
            <a:off x="9850864" y="6486357"/>
            <a:ext cx="75327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992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2AEE2B-0E17-4007-BE09-ECDE1F1FB5D0}" type="slidenum">
              <a:rPr lang="es-ES" smtClean="0"/>
              <a:pPr/>
              <a:t>81</a:t>
            </a:fld>
            <a:endParaRPr lang="es-ES"/>
          </a:p>
        </p:txBody>
      </p:sp>
      <p:grpSp>
        <p:nvGrpSpPr>
          <p:cNvPr id="64" name="Grupo 63">
            <a:extLst>
              <a:ext uri="{FF2B5EF4-FFF2-40B4-BE49-F238E27FC236}">
                <a16:creationId xmlns:a16="http://schemas.microsoft.com/office/drawing/2014/main" id="{E20D69E5-C09C-0769-7BD6-38BCC20A0974}"/>
              </a:ext>
            </a:extLst>
          </p:cNvPr>
          <p:cNvGrpSpPr/>
          <p:nvPr/>
        </p:nvGrpSpPr>
        <p:grpSpPr>
          <a:xfrm>
            <a:off x="1782425" y="3910930"/>
            <a:ext cx="7868757" cy="3374604"/>
            <a:chOff x="1982107" y="4110640"/>
            <a:chExt cx="7064227" cy="3021430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CCB07498-4BA3-8F5C-F403-FEC049A8BC85}"/>
                </a:ext>
              </a:extLst>
            </p:cNvPr>
            <p:cNvSpPr/>
            <p:nvPr/>
          </p:nvSpPr>
          <p:spPr>
            <a:xfrm>
              <a:off x="1982107" y="4110640"/>
              <a:ext cx="7064227" cy="3021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63C94082-25F9-0241-654D-1DC5C55FDD67}"/>
                </a:ext>
              </a:extLst>
            </p:cNvPr>
            <p:cNvSpPr/>
            <p:nvPr/>
          </p:nvSpPr>
          <p:spPr>
            <a:xfrm>
              <a:off x="2103485" y="4215579"/>
              <a:ext cx="6821470" cy="36080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55A7B44F-0D10-B2B4-A139-EF342CADE89D}"/>
                </a:ext>
              </a:extLst>
            </p:cNvPr>
            <p:cNvSpPr txBox="1"/>
            <p:nvPr/>
          </p:nvSpPr>
          <p:spPr>
            <a:xfrm>
              <a:off x="3810431" y="4246774"/>
              <a:ext cx="3334274" cy="30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FFFF00"/>
                  </a:highlight>
                </a:rPr>
                <a:t>&lt;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</a:t>
              </a:r>
              <a:r>
                <a:rPr lang="es-ES" sz="1600" dirty="0"/>
                <a:t>CABECERA</a:t>
              </a:r>
              <a:r>
                <a:rPr lang="es-ES" sz="1600" dirty="0">
                  <a:highlight>
                    <a:srgbClr val="FFFF00"/>
                  </a:highlight>
                </a:rPr>
                <a:t> &lt;/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</a:t>
              </a:r>
              <a:endParaRPr lang="es-ES" sz="1600" dirty="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70F7FC03-A2F1-D7EB-A996-13D35164DEE1}"/>
                </a:ext>
              </a:extLst>
            </p:cNvPr>
            <p:cNvSpPr/>
            <p:nvPr/>
          </p:nvSpPr>
          <p:spPr>
            <a:xfrm>
              <a:off x="2103485" y="4663755"/>
              <a:ext cx="6821470" cy="2469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035E7B04-D50D-293E-1D56-C9CAD1BFCE05}"/>
                </a:ext>
              </a:extLst>
            </p:cNvPr>
            <p:cNvSpPr txBox="1"/>
            <p:nvPr/>
          </p:nvSpPr>
          <p:spPr>
            <a:xfrm>
              <a:off x="3475062" y="4642656"/>
              <a:ext cx="4078315" cy="30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FFFF00"/>
                  </a:highlight>
                </a:rPr>
                <a:t>&lt;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 </a:t>
              </a:r>
              <a:r>
                <a:rPr lang="es-ES" sz="1600" dirty="0"/>
                <a:t>NAVEGACIÓN</a:t>
              </a:r>
              <a:r>
                <a:rPr lang="es-ES" sz="1600" dirty="0">
                  <a:highlight>
                    <a:srgbClr val="FFFF00"/>
                  </a:highlight>
                </a:rPr>
                <a:t> &lt;/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</a:t>
              </a:r>
              <a:endParaRPr lang="es-ES" sz="1600" dirty="0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CB8C7EEA-7553-D06E-0C70-30A4D960FE4B}"/>
                </a:ext>
              </a:extLst>
            </p:cNvPr>
            <p:cNvSpPr/>
            <p:nvPr/>
          </p:nvSpPr>
          <p:spPr>
            <a:xfrm>
              <a:off x="2103485" y="4996917"/>
              <a:ext cx="5328515" cy="17754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F80AD1F7-E9BF-CC30-1568-5E3EC849EF56}"/>
                </a:ext>
              </a:extLst>
            </p:cNvPr>
            <p:cNvSpPr txBox="1"/>
            <p:nvPr/>
          </p:nvSpPr>
          <p:spPr>
            <a:xfrm>
              <a:off x="3652277" y="4966156"/>
              <a:ext cx="2065014" cy="30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FFFF00"/>
                  </a:highlight>
                </a:rPr>
                <a:t>&lt;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 </a:t>
              </a:r>
              <a:r>
                <a:rPr lang="es-ES" sz="1600" dirty="0"/>
                <a:t>CUERPO</a:t>
              </a: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C7545C6B-C653-EDE3-1C68-2DE1D172E1F3}"/>
                </a:ext>
              </a:extLst>
            </p:cNvPr>
            <p:cNvSpPr/>
            <p:nvPr/>
          </p:nvSpPr>
          <p:spPr>
            <a:xfrm>
              <a:off x="7553379" y="4986284"/>
              <a:ext cx="1371577" cy="17754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20C7C3FB-5370-A15E-371B-9BA8B9D82582}"/>
                </a:ext>
              </a:extLst>
            </p:cNvPr>
            <p:cNvSpPr txBox="1"/>
            <p:nvPr/>
          </p:nvSpPr>
          <p:spPr>
            <a:xfrm>
              <a:off x="7553378" y="5516715"/>
              <a:ext cx="1371578" cy="74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FFFF00"/>
                  </a:highlight>
                </a:rPr>
                <a:t>&lt;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 </a:t>
              </a:r>
            </a:p>
            <a:p>
              <a:pPr algn="ctr"/>
              <a:r>
                <a:rPr lang="es-ES" sz="1600" dirty="0"/>
                <a:t>LATERAL</a:t>
              </a:r>
              <a:r>
                <a:rPr lang="es-ES" sz="1600" dirty="0">
                  <a:highlight>
                    <a:srgbClr val="FFFF00"/>
                  </a:highlight>
                </a:rPr>
                <a:t> &lt;/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</a:t>
              </a:r>
              <a:endParaRPr lang="es-ES" sz="1600" dirty="0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99EE80A0-B68A-C376-3A7E-A6C3599045C8}"/>
                </a:ext>
              </a:extLst>
            </p:cNvPr>
            <p:cNvSpPr/>
            <p:nvPr/>
          </p:nvSpPr>
          <p:spPr>
            <a:xfrm>
              <a:off x="2103485" y="6844910"/>
              <a:ext cx="6821470" cy="2469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0D2B2C5-1C5B-25F6-C369-35A4DDF7F7B0}"/>
                </a:ext>
              </a:extLst>
            </p:cNvPr>
            <p:cNvGrpSpPr/>
            <p:nvPr/>
          </p:nvGrpSpPr>
          <p:grpSpPr>
            <a:xfrm>
              <a:off x="2224863" y="5222597"/>
              <a:ext cx="5073621" cy="304136"/>
              <a:chOff x="3686174" y="3779836"/>
              <a:chExt cx="3981451" cy="369333"/>
            </a:xfrm>
          </p:grpSpPr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08AE84FD-86A6-B5A8-D129-1457F6284D31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600"/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B2F23715-CE36-8644-11BF-E88F2823E7D8}"/>
                  </a:ext>
                </a:extLst>
              </p:cNvPr>
              <p:cNvSpPr txBox="1"/>
              <p:nvPr/>
            </p:nvSpPr>
            <p:spPr>
              <a:xfrm>
                <a:off x="3952876" y="3779837"/>
                <a:ext cx="3434714" cy="36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>
                    <a:highlight>
                      <a:srgbClr val="00FF00"/>
                    </a:highlight>
                  </a:rPr>
                  <a:t>&lt;</a:t>
                </a:r>
                <a:r>
                  <a:rPr lang="es-ES" sz="1600" dirty="0" err="1">
                    <a:highlight>
                      <a:srgbClr val="00FF00"/>
                    </a:highlight>
                  </a:rPr>
                  <a:t>div</a:t>
                </a:r>
                <a:r>
                  <a:rPr lang="es-ES" sz="1600" dirty="0">
                    <a:highlight>
                      <a:srgbClr val="00FF00"/>
                    </a:highlight>
                  </a:rPr>
                  <a:t>&gt; </a:t>
                </a:r>
                <a:r>
                  <a:rPr lang="es-ES" sz="1600" dirty="0"/>
                  <a:t>SECCIÓN 1</a:t>
                </a:r>
                <a:r>
                  <a:rPr lang="es-ES" sz="1600" dirty="0">
                    <a:highlight>
                      <a:srgbClr val="00FF00"/>
                    </a:highlight>
                  </a:rPr>
                  <a:t>&lt;/</a:t>
                </a:r>
                <a:r>
                  <a:rPr lang="es-ES" sz="1600" dirty="0" err="1">
                    <a:highlight>
                      <a:srgbClr val="00FF00"/>
                    </a:highlight>
                  </a:rPr>
                  <a:t>div</a:t>
                </a:r>
                <a:r>
                  <a:rPr lang="es-ES" sz="1600" dirty="0">
                    <a:highlight>
                      <a:srgbClr val="00FF00"/>
                    </a:highlight>
                  </a:rPr>
                  <a:t>&gt;</a:t>
                </a:r>
              </a:p>
            </p:txBody>
          </p:sp>
        </p:grp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14D5F73F-DD52-B5B6-47FD-9DA4F0B1CC9F}"/>
                </a:ext>
              </a:extLst>
            </p:cNvPr>
            <p:cNvGrpSpPr/>
            <p:nvPr/>
          </p:nvGrpSpPr>
          <p:grpSpPr>
            <a:xfrm>
              <a:off x="2224863" y="5624814"/>
              <a:ext cx="5073621" cy="864337"/>
              <a:chOff x="3686174" y="3601930"/>
              <a:chExt cx="3981451" cy="457241"/>
            </a:xfrm>
          </p:grpSpPr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F8141932-6527-1A61-0075-EFD3119E8DC8}"/>
                  </a:ext>
                </a:extLst>
              </p:cNvPr>
              <p:cNvSpPr/>
              <p:nvPr/>
            </p:nvSpPr>
            <p:spPr>
              <a:xfrm>
                <a:off x="3686174" y="3601930"/>
                <a:ext cx="3981451" cy="45724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600"/>
              </a:p>
            </p:txBody>
          </p:sp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13C26FA7-B41B-B3BB-28C6-42F69129F749}"/>
                  </a:ext>
                </a:extLst>
              </p:cNvPr>
              <p:cNvSpPr txBox="1"/>
              <p:nvPr/>
            </p:nvSpPr>
            <p:spPr>
              <a:xfrm>
                <a:off x="3952877" y="3611089"/>
                <a:ext cx="3434712" cy="160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>
                    <a:highlight>
                      <a:srgbClr val="00FF00"/>
                    </a:highlight>
                  </a:rPr>
                  <a:t>&lt;</a:t>
                </a:r>
                <a:r>
                  <a:rPr lang="es-ES" sz="1600" dirty="0" err="1">
                    <a:highlight>
                      <a:srgbClr val="00FF00"/>
                    </a:highlight>
                  </a:rPr>
                  <a:t>div</a:t>
                </a:r>
                <a:r>
                  <a:rPr lang="es-ES" sz="1600" dirty="0">
                    <a:highlight>
                      <a:srgbClr val="00FF00"/>
                    </a:highlight>
                  </a:rPr>
                  <a:t>&gt; </a:t>
                </a:r>
                <a:r>
                  <a:rPr lang="es-ES" sz="1600" dirty="0"/>
                  <a:t>SECCIÓN 2</a:t>
                </a:r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65DDE3AF-ABB1-E100-09DD-E40577C2AD2C}"/>
                </a:ext>
              </a:extLst>
            </p:cNvPr>
            <p:cNvGrpSpPr/>
            <p:nvPr/>
          </p:nvGrpSpPr>
          <p:grpSpPr>
            <a:xfrm>
              <a:off x="2346240" y="5947130"/>
              <a:ext cx="2338545" cy="304135"/>
              <a:chOff x="3686174" y="3392464"/>
              <a:chExt cx="3981451" cy="369332"/>
            </a:xfrm>
          </p:grpSpPr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6BB1FA1E-4354-87DA-5159-4BF88569A267}"/>
                  </a:ext>
                </a:extLst>
              </p:cNvPr>
              <p:cNvSpPr/>
              <p:nvPr/>
            </p:nvSpPr>
            <p:spPr>
              <a:xfrm>
                <a:off x="3686174" y="3392464"/>
                <a:ext cx="3981451" cy="369332"/>
              </a:xfrm>
              <a:prstGeom prst="rect">
                <a:avLst/>
              </a:prstGeom>
              <a:solidFill>
                <a:srgbClr val="CCEC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600"/>
              </a:p>
            </p:txBody>
          </p: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2820B718-262B-1342-090F-A85B01222C68}"/>
                  </a:ext>
                </a:extLst>
              </p:cNvPr>
              <p:cNvSpPr txBox="1"/>
              <p:nvPr/>
            </p:nvSpPr>
            <p:spPr>
              <a:xfrm>
                <a:off x="3755094" y="3392477"/>
                <a:ext cx="3891863" cy="36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>
                    <a:highlight>
                      <a:srgbClr val="00FFFF"/>
                    </a:highlight>
                  </a:rPr>
                  <a:t>&lt;</a:t>
                </a:r>
                <a:r>
                  <a:rPr lang="es-ES" sz="1600" dirty="0" err="1">
                    <a:highlight>
                      <a:srgbClr val="00FFFF"/>
                    </a:highlight>
                  </a:rPr>
                  <a:t>div</a:t>
                </a:r>
                <a:r>
                  <a:rPr lang="es-ES" sz="1600" dirty="0">
                    <a:highlight>
                      <a:srgbClr val="00FFFF"/>
                    </a:highlight>
                  </a:rPr>
                  <a:t>&gt; </a:t>
                </a:r>
                <a:r>
                  <a:rPr lang="es-ES" sz="1600" dirty="0"/>
                  <a:t>SECCIÓN 2.1</a:t>
                </a:r>
                <a:r>
                  <a:rPr lang="es-ES" sz="1600" dirty="0">
                    <a:highlight>
                      <a:srgbClr val="00FFFF"/>
                    </a:highlight>
                  </a:rPr>
                  <a:t>&lt;/</a:t>
                </a:r>
                <a:r>
                  <a:rPr lang="es-ES" sz="1600" dirty="0" err="1">
                    <a:highlight>
                      <a:srgbClr val="00FFFF"/>
                    </a:highlight>
                  </a:rPr>
                  <a:t>div</a:t>
                </a:r>
                <a:r>
                  <a:rPr lang="es-ES" sz="1600" dirty="0">
                    <a:highlight>
                      <a:srgbClr val="00FFFF"/>
                    </a:highlight>
                  </a:rPr>
                  <a:t>&gt;</a:t>
                </a: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5ECCB595-4D2D-2FED-E65A-A6D53CB49BDD}"/>
                </a:ext>
              </a:extLst>
            </p:cNvPr>
            <p:cNvGrpSpPr/>
            <p:nvPr/>
          </p:nvGrpSpPr>
          <p:grpSpPr>
            <a:xfrm>
              <a:off x="4806162" y="5947130"/>
              <a:ext cx="2338545" cy="304135"/>
              <a:chOff x="3686174" y="3392464"/>
              <a:chExt cx="3981451" cy="369332"/>
            </a:xfrm>
          </p:grpSpPr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2FCD5EFF-688B-FC37-0E82-0D220A67E925}"/>
                  </a:ext>
                </a:extLst>
              </p:cNvPr>
              <p:cNvSpPr/>
              <p:nvPr/>
            </p:nvSpPr>
            <p:spPr>
              <a:xfrm>
                <a:off x="3686174" y="3392464"/>
                <a:ext cx="3981451" cy="369332"/>
              </a:xfrm>
              <a:prstGeom prst="rect">
                <a:avLst/>
              </a:prstGeom>
              <a:solidFill>
                <a:srgbClr val="CCEC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600"/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34C791A6-44FC-18A2-65B9-5EAFD2F3AF24}"/>
                  </a:ext>
                </a:extLst>
              </p:cNvPr>
              <p:cNvSpPr txBox="1"/>
              <p:nvPr/>
            </p:nvSpPr>
            <p:spPr>
              <a:xfrm>
                <a:off x="3734431" y="3392477"/>
                <a:ext cx="3933193" cy="36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>
                    <a:highlight>
                      <a:srgbClr val="00FFFF"/>
                    </a:highlight>
                  </a:rPr>
                  <a:t>&lt;</a:t>
                </a:r>
                <a:r>
                  <a:rPr lang="es-ES" sz="1600" dirty="0" err="1">
                    <a:highlight>
                      <a:srgbClr val="00FFFF"/>
                    </a:highlight>
                  </a:rPr>
                  <a:t>div</a:t>
                </a:r>
                <a:r>
                  <a:rPr lang="es-ES" sz="1600" dirty="0">
                    <a:highlight>
                      <a:srgbClr val="00FFFF"/>
                    </a:highlight>
                  </a:rPr>
                  <a:t>&gt; </a:t>
                </a:r>
                <a:r>
                  <a:rPr lang="es-ES" sz="1600" dirty="0"/>
                  <a:t>SECCIÓN 2.2</a:t>
                </a:r>
                <a:r>
                  <a:rPr lang="es-ES" sz="1600" dirty="0">
                    <a:highlight>
                      <a:srgbClr val="00FFFF"/>
                    </a:highlight>
                  </a:rPr>
                  <a:t>&lt;/</a:t>
                </a:r>
                <a:r>
                  <a:rPr lang="es-ES" sz="1600" dirty="0" err="1">
                    <a:highlight>
                      <a:srgbClr val="00FFFF"/>
                    </a:highlight>
                  </a:rPr>
                  <a:t>div</a:t>
                </a:r>
                <a:r>
                  <a:rPr lang="es-ES" sz="1600" dirty="0">
                    <a:highlight>
                      <a:srgbClr val="00FFFF"/>
                    </a:highlight>
                  </a:rPr>
                  <a:t>&gt;</a:t>
                </a: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4B6997C2-1E17-78BD-5AF4-37999819A3F4}"/>
                </a:ext>
              </a:extLst>
            </p:cNvPr>
            <p:cNvSpPr txBox="1"/>
            <p:nvPr/>
          </p:nvSpPr>
          <p:spPr>
            <a:xfrm>
              <a:off x="4481713" y="6819187"/>
              <a:ext cx="2065014" cy="30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FFFF00"/>
                  </a:highlight>
                </a:rPr>
                <a:t>&lt;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 </a:t>
              </a:r>
              <a:r>
                <a:rPr lang="es-ES" sz="1600" dirty="0"/>
                <a:t>PIE</a:t>
              </a:r>
              <a:r>
                <a:rPr lang="es-ES" sz="1600" dirty="0">
                  <a:highlight>
                    <a:srgbClr val="FFFF00"/>
                  </a:highlight>
                </a:rPr>
                <a:t> &lt;/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</a:t>
              </a:r>
              <a:endParaRPr lang="es-ES" sz="1600" dirty="0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3D589D70-E257-3D6B-A7B9-71149BE6D146}"/>
                </a:ext>
              </a:extLst>
            </p:cNvPr>
            <p:cNvSpPr txBox="1"/>
            <p:nvPr/>
          </p:nvSpPr>
          <p:spPr>
            <a:xfrm>
              <a:off x="4148883" y="6207097"/>
              <a:ext cx="1225582" cy="30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00FF00"/>
                  </a:highlight>
                </a:rPr>
                <a:t>&lt;/</a:t>
              </a:r>
              <a:r>
                <a:rPr lang="es-ES" sz="1600" dirty="0" err="1">
                  <a:highlight>
                    <a:srgbClr val="00FF00"/>
                  </a:highlight>
                </a:rPr>
                <a:t>div</a:t>
              </a:r>
              <a:r>
                <a:rPr lang="es-ES" sz="1600" dirty="0">
                  <a:highlight>
                    <a:srgbClr val="00FF00"/>
                  </a:highlight>
                </a:rPr>
                <a:t>&gt;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63AA7E52-2A97-5408-0B04-1A325E283634}"/>
                </a:ext>
              </a:extLst>
            </p:cNvPr>
            <p:cNvSpPr txBox="1"/>
            <p:nvPr/>
          </p:nvSpPr>
          <p:spPr>
            <a:xfrm>
              <a:off x="4148883" y="6475675"/>
              <a:ext cx="1225582" cy="30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highlight>
                    <a:srgbClr val="FFFF00"/>
                  </a:highlight>
                </a:rPr>
                <a:t>&lt;/</a:t>
              </a:r>
              <a:r>
                <a:rPr lang="es-ES" sz="1600" dirty="0" err="1">
                  <a:highlight>
                    <a:srgbClr val="FFFF00"/>
                  </a:highlight>
                </a:rPr>
                <a:t>div</a:t>
              </a:r>
              <a:r>
                <a:rPr lang="es-ES" sz="1600" dirty="0">
                  <a:highlight>
                    <a:srgbClr val="FFFF00"/>
                  </a:highlight>
                </a:rPr>
                <a:t>&gt;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7042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66EF7-6745-FF2A-A427-2BCBB4F2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2F5CDEEA-B171-5B90-BA68-17129A49552C}"/>
              </a:ext>
            </a:extLst>
          </p:cNvPr>
          <p:cNvSpPr txBox="1"/>
          <p:nvPr/>
        </p:nvSpPr>
        <p:spPr>
          <a:xfrm>
            <a:off x="376737" y="1735661"/>
            <a:ext cx="7287453" cy="511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800" dirty="0">
                <a:solidFill>
                  <a:srgbClr val="0000FF"/>
                </a:solidFill>
              </a:rPr>
              <a:t>&lt;</a:t>
            </a:r>
            <a:r>
              <a:rPr lang="es-ES" sz="1800" dirty="0" err="1">
                <a:solidFill>
                  <a:srgbClr val="0000FF"/>
                </a:solidFill>
              </a:rPr>
              <a:t>body</a:t>
            </a:r>
            <a:r>
              <a:rPr lang="es-ES" sz="180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 </a:t>
            </a:r>
            <a:r>
              <a:rPr lang="es-ES" sz="1800" b="0" dirty="0">
                <a:solidFill>
                  <a:srgbClr val="FF0000"/>
                </a:solidFill>
              </a:rPr>
              <a:t>id</a:t>
            </a:r>
            <a:r>
              <a:rPr lang="es-ES" sz="1800" b="0" dirty="0">
                <a:solidFill>
                  <a:srgbClr val="0000FF"/>
                </a:solidFill>
              </a:rPr>
              <a:t>="</a:t>
            </a:r>
            <a:r>
              <a:rPr lang="es-ES" sz="1800" b="0" dirty="0"/>
              <a:t>cabecera1</a:t>
            </a:r>
            <a:r>
              <a:rPr lang="es-ES" sz="1800" b="0" dirty="0">
                <a:solidFill>
                  <a:srgbClr val="0000FF"/>
                </a:solidFill>
              </a:rPr>
              <a:t>"&gt;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&lt;h1&gt;</a:t>
            </a:r>
            <a:r>
              <a:rPr lang="es-ES" sz="1800" b="1" dirty="0">
                <a:solidFill>
                  <a:srgbClr val="000000"/>
                </a:solidFill>
              </a:rPr>
              <a:t>El tornillo - Revista sobre tecnología</a:t>
            </a:r>
            <a:r>
              <a:rPr lang="es-ES" sz="1800" b="0" dirty="0">
                <a:solidFill>
                  <a:srgbClr val="0000FF"/>
                </a:solidFill>
              </a:rPr>
              <a:t>&lt;/h1&gt;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 </a:t>
            </a:r>
            <a:r>
              <a:rPr lang="es-ES" sz="1800" b="0" dirty="0" err="1">
                <a:solidFill>
                  <a:srgbClr val="FF0000"/>
                </a:solidFill>
              </a:rPr>
              <a:t>class</a:t>
            </a:r>
            <a:r>
              <a:rPr lang="es-ES" sz="1800" b="0" dirty="0">
                <a:solidFill>
                  <a:srgbClr val="0000FF"/>
                </a:solidFill>
              </a:rPr>
              <a:t>="</a:t>
            </a:r>
            <a:r>
              <a:rPr lang="es-ES" sz="1800" b="0" dirty="0"/>
              <a:t>noticia</a:t>
            </a:r>
            <a:r>
              <a:rPr lang="es-ES" sz="1800" b="0" dirty="0">
                <a:solidFill>
                  <a:srgbClr val="0000FF"/>
                </a:solidFill>
              </a:rPr>
              <a:t>"&gt;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&lt;h1&gt;</a:t>
            </a:r>
            <a:r>
              <a:rPr lang="es-ES" sz="1800" b="1" dirty="0">
                <a:solidFill>
                  <a:srgbClr val="000000"/>
                </a:solidFill>
              </a:rPr>
              <a:t>BMW apuesta por el hidrógeno</a:t>
            </a:r>
            <a:r>
              <a:rPr lang="es-ES" sz="1800" b="0" dirty="0">
                <a:solidFill>
                  <a:srgbClr val="0000FF"/>
                </a:solidFill>
              </a:rPr>
              <a:t>&lt;/h1&gt;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&lt;h2&gt;</a:t>
            </a:r>
            <a:r>
              <a:rPr lang="es-ES" sz="1800" b="1" dirty="0">
                <a:solidFill>
                  <a:srgbClr val="000000"/>
                </a:solidFill>
              </a:rPr>
              <a:t>Por qué es una buena noticia que BMW abogue...</a:t>
            </a:r>
            <a:r>
              <a:rPr lang="es-ES" sz="1800" b="0" dirty="0">
                <a:solidFill>
                  <a:srgbClr val="0000FF"/>
                </a:solidFill>
              </a:rPr>
              <a:t>&lt;/h2&gt;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  BMW ha decidido apostar por la pila de combustible ...</a:t>
            </a: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&lt;/p&gt;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  El máximo dirigente de la marca alemana ...</a:t>
            </a: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    </a:t>
            </a:r>
            <a:r>
              <a:rPr lang="es-ES" sz="1800" b="0" dirty="0">
                <a:solidFill>
                  <a:srgbClr val="0000FF"/>
                </a:solidFill>
              </a:rPr>
              <a:t>&lt;/p&gt;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 </a:t>
            </a:r>
            <a:r>
              <a:rPr lang="es-ES" sz="1800" b="0" dirty="0">
                <a:solidFill>
                  <a:srgbClr val="FF0000"/>
                </a:solidFill>
              </a:rPr>
              <a:t>id</a:t>
            </a:r>
            <a:r>
              <a:rPr lang="es-ES" sz="1800" b="0" dirty="0">
                <a:solidFill>
                  <a:srgbClr val="0000FF"/>
                </a:solidFill>
              </a:rPr>
              <a:t>="</a:t>
            </a:r>
            <a:r>
              <a:rPr lang="es-ES" sz="1800" b="0" dirty="0"/>
              <a:t>pie3</a:t>
            </a:r>
            <a:r>
              <a:rPr lang="es-ES" sz="1800" b="0" dirty="0">
                <a:solidFill>
                  <a:srgbClr val="0000FF"/>
                </a:solidFill>
              </a:rPr>
              <a:t>"&gt;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800" b="1" dirty="0">
                <a:solidFill>
                  <a:srgbClr val="000000"/>
                </a:solidFill>
              </a:rPr>
              <a:t>        </a:t>
            </a:r>
            <a:r>
              <a:rPr lang="es-ES" sz="1800" b="0" dirty="0">
                <a:solidFill>
                  <a:srgbClr val="0000FF"/>
                </a:solidFill>
              </a:rPr>
              <a:t>&lt;h2&gt;</a:t>
            </a:r>
            <a:r>
              <a:rPr lang="es-ES" sz="1800" b="1" dirty="0">
                <a:solidFill>
                  <a:srgbClr val="000000"/>
                </a:solidFill>
              </a:rPr>
              <a:t>Edición digital - Copyright - 2022</a:t>
            </a:r>
            <a:r>
              <a:rPr lang="es-ES" sz="1800" b="0" dirty="0">
                <a:solidFill>
                  <a:srgbClr val="0000FF"/>
                </a:solidFill>
              </a:rPr>
              <a:t>&lt;/h2&gt;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800" b="1" dirty="0">
                <a:solidFill>
                  <a:srgbClr val="000000"/>
                </a:solidFill>
              </a:rPr>
              <a:t>    </a:t>
            </a: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div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sz="18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s-ES" sz="1800" b="0" dirty="0">
                <a:solidFill>
                  <a:srgbClr val="0000FF"/>
                </a:solidFill>
              </a:rPr>
              <a:t>&lt;/</a:t>
            </a:r>
            <a:r>
              <a:rPr lang="es-ES" sz="1800" b="0" dirty="0" err="1">
                <a:solidFill>
                  <a:srgbClr val="0000FF"/>
                </a:solidFill>
              </a:rPr>
              <a:t>body</a:t>
            </a:r>
            <a:r>
              <a:rPr lang="es-ES" sz="1800" b="0" dirty="0">
                <a:solidFill>
                  <a:srgbClr val="0000FF"/>
                </a:solidFill>
              </a:rPr>
              <a:t>&gt;</a:t>
            </a:r>
            <a:endParaRPr lang="es-ES" dirty="0"/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52599C5C-5B5A-A91C-A2D9-80438733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552529" y="7106760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>
                <a:solidFill>
                  <a:schemeClr val="bg1"/>
                </a:solidFill>
              </a:rPr>
              <a:t>82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19705C-BF30-D1D4-4ED6-42D486AFA3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6737" y="1308453"/>
            <a:ext cx="10672263" cy="35911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" sz="2200" dirty="0">
                <a:solidFill>
                  <a:schemeClr val="tx1"/>
                </a:solidFill>
              </a:rPr>
              <a:t>Con los </a:t>
            </a:r>
            <a:r>
              <a:rPr lang="es-ES" sz="2200" b="1" dirty="0">
                <a:solidFill>
                  <a:srgbClr val="0070C0"/>
                </a:solidFill>
              </a:rPr>
              <a:t>&lt;</a:t>
            </a:r>
            <a:r>
              <a:rPr lang="es-ES" sz="2200" b="1" dirty="0" err="1">
                <a:solidFill>
                  <a:srgbClr val="0070C0"/>
                </a:solidFill>
              </a:rPr>
              <a:t>div</a:t>
            </a:r>
            <a:r>
              <a:rPr lang="es-ES" sz="2200" b="1" dirty="0">
                <a:solidFill>
                  <a:srgbClr val="0070C0"/>
                </a:solidFill>
              </a:rPr>
              <a:t>&gt;</a:t>
            </a:r>
            <a:r>
              <a:rPr lang="es-ES" sz="2200" dirty="0">
                <a:solidFill>
                  <a:srgbClr val="0070C0"/>
                </a:solidFill>
              </a:rPr>
              <a:t>, </a:t>
            </a:r>
            <a:r>
              <a:rPr lang="es-ES" sz="2200" dirty="0">
                <a:solidFill>
                  <a:schemeClr val="tx1"/>
                </a:solidFill>
              </a:rPr>
              <a:t>suelen utilizarse los atributos </a:t>
            </a:r>
            <a:r>
              <a:rPr lang="es-ES" sz="2200" b="1" dirty="0">
                <a:solidFill>
                  <a:srgbClr val="FF0000"/>
                </a:solidFill>
              </a:rPr>
              <a:t>id</a:t>
            </a:r>
            <a:r>
              <a:rPr lang="es-ES" sz="2200" dirty="0">
                <a:solidFill>
                  <a:schemeClr val="tx1"/>
                </a:solidFill>
              </a:rPr>
              <a:t> y/o </a:t>
            </a:r>
            <a:r>
              <a:rPr lang="es-ES" sz="2200" b="1" dirty="0" err="1">
                <a:solidFill>
                  <a:srgbClr val="FF0000"/>
                </a:solidFill>
              </a:rPr>
              <a:t>class</a:t>
            </a:r>
            <a:r>
              <a:rPr lang="es-ES" sz="2200" dirty="0">
                <a:solidFill>
                  <a:schemeClr val="tx1"/>
                </a:solidFill>
              </a:rPr>
              <a:t> para darle formato desde CSS</a:t>
            </a:r>
          </a:p>
          <a:p>
            <a:pPr lvl="0"/>
            <a:endParaRPr lang="es-ES" sz="2200" dirty="0">
              <a:solidFill>
                <a:schemeClr val="tx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0FF37D8-81FD-1011-5385-17B712CB631B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755D7B6-5018-3456-AEA3-0453E8D336C0}"/>
              </a:ext>
            </a:extLst>
          </p:cNvPr>
          <p:cNvSpPr txBox="1"/>
          <p:nvPr/>
        </p:nvSpPr>
        <p:spPr>
          <a:xfrm>
            <a:off x="10531482" y="0"/>
            <a:ext cx="298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&lt;</a:t>
            </a:r>
            <a:r>
              <a:rPr lang="es-ES" sz="4800" dirty="0" err="1"/>
              <a:t>div</a:t>
            </a:r>
            <a:r>
              <a:rPr lang="es-ES" sz="4800" dirty="0" err="1">
                <a:solidFill>
                  <a:schemeClr val="bg1"/>
                </a:solidFill>
              </a:rPr>
              <a:t>ision</a:t>
            </a:r>
            <a:r>
              <a:rPr lang="es-ES" sz="4800" dirty="0"/>
              <a:t>&gt;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37877C7-153B-18A8-C346-E5F0543ED160}"/>
              </a:ext>
            </a:extLst>
          </p:cNvPr>
          <p:cNvSpPr/>
          <p:nvPr/>
        </p:nvSpPr>
        <p:spPr>
          <a:xfrm>
            <a:off x="543569" y="2066515"/>
            <a:ext cx="6930120" cy="80962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8BDF800-07AC-E015-656C-A3EA723E2E48}"/>
              </a:ext>
            </a:extLst>
          </p:cNvPr>
          <p:cNvSpPr/>
          <p:nvPr/>
        </p:nvSpPr>
        <p:spPr>
          <a:xfrm>
            <a:off x="543568" y="2971544"/>
            <a:ext cx="6930121" cy="2514856"/>
          </a:xfrm>
          <a:prstGeom prst="roundRect">
            <a:avLst>
              <a:gd name="adj" fmla="val 534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B29314B-DEFD-58DD-044F-7DAC12CFD19B}"/>
              </a:ext>
            </a:extLst>
          </p:cNvPr>
          <p:cNvSpPr/>
          <p:nvPr/>
        </p:nvSpPr>
        <p:spPr>
          <a:xfrm>
            <a:off x="543567" y="5557989"/>
            <a:ext cx="6930120" cy="84281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DB408DFF-6D3F-A0CD-D774-634360A5D579}"/>
              </a:ext>
            </a:extLst>
          </p:cNvPr>
          <p:cNvSpPr txBox="1">
            <a:spLocks/>
          </p:cNvSpPr>
          <p:nvPr/>
        </p:nvSpPr>
        <p:spPr>
          <a:xfrm>
            <a:off x="376736" y="7005281"/>
            <a:ext cx="12755907" cy="359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200" dirty="0">
                <a:solidFill>
                  <a:schemeClr val="tx1"/>
                </a:solidFill>
              </a:rPr>
              <a:t>Un mismo </a:t>
            </a:r>
            <a:r>
              <a:rPr lang="es-ES" sz="2200" b="1" dirty="0">
                <a:solidFill>
                  <a:srgbClr val="FF0000"/>
                </a:solidFill>
              </a:rPr>
              <a:t>id</a:t>
            </a:r>
            <a:r>
              <a:rPr lang="es-ES" sz="2200" dirty="0">
                <a:solidFill>
                  <a:schemeClr val="tx1"/>
                </a:solidFill>
              </a:rPr>
              <a:t> sólo puede asignarse a un elemento, mientras que un </a:t>
            </a:r>
            <a:r>
              <a:rPr lang="es-ES" sz="2200" b="1" dirty="0" err="1">
                <a:solidFill>
                  <a:srgbClr val="FF0000"/>
                </a:solidFill>
              </a:rPr>
              <a:t>class</a:t>
            </a:r>
            <a:r>
              <a:rPr lang="es-ES" sz="2200" dirty="0">
                <a:solidFill>
                  <a:schemeClr val="tx1"/>
                </a:solidFill>
              </a:rPr>
              <a:t> puede asignarse a muchos.</a:t>
            </a:r>
          </a:p>
          <a:p>
            <a:endParaRPr lang="es-ES" sz="2200" dirty="0">
              <a:solidFill>
                <a:schemeClr val="tx1"/>
              </a:solidFill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3717340-0C65-4A62-2370-080B683B2FCF}"/>
              </a:ext>
            </a:extLst>
          </p:cNvPr>
          <p:cNvGrpSpPr/>
          <p:nvPr/>
        </p:nvGrpSpPr>
        <p:grpSpPr>
          <a:xfrm>
            <a:off x="7911969" y="1971190"/>
            <a:ext cx="5239025" cy="4515564"/>
            <a:chOff x="7920795" y="1562100"/>
            <a:chExt cx="5239025" cy="451556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A9E37E0-B898-363E-B2F9-17A6AA65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0795" y="2383348"/>
              <a:ext cx="5202323" cy="36520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51F5D1A-6078-40C8-EDDC-14DE6EC4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0796" y="1562100"/>
              <a:ext cx="5239024" cy="4515564"/>
            </a:xfrm>
            <a:prstGeom prst="rect">
              <a:avLst/>
            </a:prstGeom>
          </p:spPr>
        </p:pic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B1132E3-C8EC-7EC1-8096-0146A9956BE4}"/>
              </a:ext>
            </a:extLst>
          </p:cNvPr>
          <p:cNvSpPr/>
          <p:nvPr/>
        </p:nvSpPr>
        <p:spPr>
          <a:xfrm>
            <a:off x="8031793" y="6625856"/>
            <a:ext cx="4999377" cy="359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Realiza el ejercicio 1 del BLOQUE 9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71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3151" y="6363414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83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3913" y="1170674"/>
            <a:ext cx="9974785" cy="5780874"/>
          </a:xfrm>
        </p:spPr>
        <p:txBody>
          <a:bodyPr>
            <a:normAutofit/>
          </a:bodyPr>
          <a:lstStyle/>
          <a:p>
            <a:pPr algn="just">
              <a:lnSpc>
                <a:spcPct val="95000"/>
              </a:lnSpc>
              <a:spcBef>
                <a:spcPts val="0"/>
              </a:spcBef>
            </a:pPr>
            <a:r>
              <a:rPr lang="es-ES" sz="2200" dirty="0">
                <a:solidFill>
                  <a:schemeClr val="tx1"/>
                </a:solidFill>
              </a:rPr>
              <a:t>Un inconveniente de </a:t>
            </a:r>
            <a:r>
              <a:rPr lang="es-ES" sz="2200" b="1" dirty="0" err="1">
                <a:solidFill>
                  <a:schemeClr val="accent5"/>
                </a:solidFill>
              </a:rPr>
              <a:t>div</a:t>
            </a:r>
            <a:r>
              <a:rPr lang="es-ES" sz="2200" b="1" dirty="0">
                <a:solidFill>
                  <a:schemeClr val="tx2"/>
                </a:solidFill>
              </a:rPr>
              <a:t> </a:t>
            </a:r>
            <a:r>
              <a:rPr lang="es-ES" sz="2200" dirty="0">
                <a:solidFill>
                  <a:schemeClr val="tx2"/>
                </a:solidFill>
              </a:rPr>
              <a:t>es que no aporta significado al contenido.</a:t>
            </a:r>
          </a:p>
          <a:p>
            <a:pPr lvl="1" algn="just">
              <a:lnSpc>
                <a:spcPct val="95000"/>
              </a:lnSpc>
            </a:pPr>
            <a:r>
              <a:rPr lang="es-ES" sz="2000" dirty="0">
                <a:solidFill>
                  <a:schemeClr val="tx2"/>
                </a:solidFill>
              </a:rPr>
              <a:t>Un navegador no sabrá para qué sirve cada bloque y por tanto no podrá actuar inteligentemente para organizarlo.</a:t>
            </a:r>
          </a:p>
          <a:p>
            <a:pPr lvl="1" algn="just">
              <a:lnSpc>
                <a:spcPct val="95000"/>
              </a:lnSpc>
            </a:pPr>
            <a:r>
              <a:rPr lang="es-ES" sz="2000" dirty="0">
                <a:solidFill>
                  <a:schemeClr val="tx2"/>
                </a:solidFill>
              </a:rPr>
              <a:t>Un robot o un buscador que pretenda crear índices con la estructura de la página o buscar cierto tipo de información, tampoco podrá.</a:t>
            </a:r>
            <a:endParaRPr lang="es-ES" sz="2000" dirty="0"/>
          </a:p>
          <a:p>
            <a:pPr lvl="0">
              <a:lnSpc>
                <a:spcPct val="95000"/>
              </a:lnSpc>
            </a:pPr>
            <a:r>
              <a:rPr lang="es-ES" sz="2200" dirty="0"/>
              <a:t>HTML 5 implementó </a:t>
            </a:r>
            <a:r>
              <a:rPr lang="es-ES" sz="2200" i="1" dirty="0">
                <a:solidFill>
                  <a:srgbClr val="00B050"/>
                </a:solidFill>
              </a:rPr>
              <a:t>elementos semánticos </a:t>
            </a:r>
            <a:r>
              <a:rPr lang="es-ES" sz="2200" dirty="0"/>
              <a:t>que aportan a los bloques el significado del que carece </a:t>
            </a:r>
            <a:r>
              <a:rPr lang="es-ES" sz="2200" b="1" dirty="0" err="1">
                <a:solidFill>
                  <a:srgbClr val="C00000"/>
                </a:solidFill>
              </a:rPr>
              <a:t>div</a:t>
            </a:r>
            <a:r>
              <a:rPr lang="es-ES" sz="2200" dirty="0">
                <a:solidFill>
                  <a:schemeClr val="tx1"/>
                </a:solidFill>
              </a:rPr>
              <a:t>.</a:t>
            </a:r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1030" name="Picture 6" descr="HTML5 - Wikipedia, la enciclopedia libre">
            <a:extLst>
              <a:ext uri="{FF2B5EF4-FFF2-40B4-BE49-F238E27FC236}">
                <a16:creationId xmlns:a16="http://schemas.microsoft.com/office/drawing/2014/main" id="{47AAABA8-118B-D085-B381-EE589E88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868" y="607657"/>
            <a:ext cx="2029189" cy="2029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52F8A8-9E51-8CA8-4981-FB1F6C6A5C53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0B2CE47-E4C2-5C6D-FF42-5FD815BA78AF}"/>
              </a:ext>
            </a:extLst>
          </p:cNvPr>
          <p:cNvGrpSpPr/>
          <p:nvPr/>
        </p:nvGrpSpPr>
        <p:grpSpPr>
          <a:xfrm>
            <a:off x="1272386" y="3894413"/>
            <a:ext cx="5191125" cy="3449400"/>
            <a:chOff x="3028950" y="3680202"/>
            <a:chExt cx="5543550" cy="3683580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4E32BECA-8E07-6DB8-8045-4D7BAD1CA032}"/>
                </a:ext>
              </a:extLst>
            </p:cNvPr>
            <p:cNvSpPr/>
            <p:nvPr/>
          </p:nvSpPr>
          <p:spPr>
            <a:xfrm>
              <a:off x="3028950" y="3680202"/>
              <a:ext cx="5543550" cy="3669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3B89F63-95E0-7D6E-DE7E-75AE3F2E2738}"/>
                </a:ext>
              </a:extLst>
            </p:cNvPr>
            <p:cNvSpPr/>
            <p:nvPr/>
          </p:nvSpPr>
          <p:spPr>
            <a:xfrm>
              <a:off x="3124200" y="3807637"/>
              <a:ext cx="5353050" cy="438150"/>
            </a:xfrm>
            <a:prstGeom prst="rect">
              <a:avLst/>
            </a:prstGeom>
            <a:solidFill>
              <a:srgbClr val="FFCCFF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60C3132-2038-B6D1-D289-CC3D694691B3}"/>
                </a:ext>
              </a:extLst>
            </p:cNvPr>
            <p:cNvSpPr txBox="1"/>
            <p:nvPr/>
          </p:nvSpPr>
          <p:spPr>
            <a:xfrm>
              <a:off x="4813223" y="3822017"/>
              <a:ext cx="1917480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&lt;head&gt;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71DD8E0-FF79-83FE-2947-C77CE37E6707}"/>
                </a:ext>
              </a:extLst>
            </p:cNvPr>
            <p:cNvSpPr/>
            <p:nvPr/>
          </p:nvSpPr>
          <p:spPr>
            <a:xfrm>
              <a:off x="3124200" y="4351887"/>
              <a:ext cx="5353050" cy="299864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FFB7920-328F-569D-6D26-0B4C93F7A040}"/>
                </a:ext>
              </a:extLst>
            </p:cNvPr>
            <p:cNvSpPr txBox="1"/>
            <p:nvPr/>
          </p:nvSpPr>
          <p:spPr>
            <a:xfrm>
              <a:off x="3777419" y="4310190"/>
              <a:ext cx="4046613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nav</a:t>
              </a:r>
              <a:r>
                <a:rPr lang="es-ES" dirty="0"/>
                <a:t>&gt;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ED4D2C7-02E6-9338-3B08-AE4CE19BC2CE}"/>
                </a:ext>
              </a:extLst>
            </p:cNvPr>
            <p:cNvSpPr/>
            <p:nvPr/>
          </p:nvSpPr>
          <p:spPr>
            <a:xfrm>
              <a:off x="3124200" y="4743556"/>
              <a:ext cx="4181475" cy="21560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1C1E1F2-2761-78A7-457B-D293F151C5D1}"/>
                </a:ext>
              </a:extLst>
            </p:cNvPr>
            <p:cNvSpPr txBox="1"/>
            <p:nvPr/>
          </p:nvSpPr>
          <p:spPr>
            <a:xfrm>
              <a:off x="4399929" y="4716433"/>
              <a:ext cx="1620490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section</a:t>
              </a:r>
              <a:r>
                <a:rPr lang="es-ES" dirty="0"/>
                <a:t>&gt;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A956845-B601-A033-2A47-89E4A00470B9}"/>
                </a:ext>
              </a:extLst>
            </p:cNvPr>
            <p:cNvSpPr/>
            <p:nvPr/>
          </p:nvSpPr>
          <p:spPr>
            <a:xfrm>
              <a:off x="7400925" y="4743556"/>
              <a:ext cx="1076325" cy="21560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1165963-5A5B-D519-DDF0-C42A11EC6C84}"/>
                </a:ext>
              </a:extLst>
            </p:cNvPr>
            <p:cNvSpPr txBox="1"/>
            <p:nvPr/>
          </p:nvSpPr>
          <p:spPr>
            <a:xfrm>
              <a:off x="7400925" y="5581271"/>
              <a:ext cx="1076326" cy="37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700" dirty="0"/>
                <a:t>&lt;aside&gt;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B9EEFAE9-88AC-2BBA-34B5-EA0E8CC02BD7}"/>
                </a:ext>
              </a:extLst>
            </p:cNvPr>
            <p:cNvSpPr/>
            <p:nvPr/>
          </p:nvSpPr>
          <p:spPr>
            <a:xfrm>
              <a:off x="3124200" y="7000613"/>
              <a:ext cx="5353050" cy="299864"/>
            </a:xfrm>
            <a:prstGeom prst="rect">
              <a:avLst/>
            </a:prstGeom>
            <a:solidFill>
              <a:srgbClr val="D88BFF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A7B7577-0E2C-B608-9709-AFD01F69644B}"/>
                </a:ext>
              </a:extLst>
            </p:cNvPr>
            <p:cNvGrpSpPr/>
            <p:nvPr/>
          </p:nvGrpSpPr>
          <p:grpSpPr>
            <a:xfrm>
              <a:off x="3219449" y="5069262"/>
              <a:ext cx="3981451" cy="369333"/>
              <a:chOff x="3686174" y="3779836"/>
              <a:chExt cx="3981451" cy="369333"/>
            </a:xfrm>
          </p:grpSpPr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BD674683-149C-1369-F34A-8352B3292ECC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F1F2163-BB58-1474-26FE-D0FF09F2FF2C}"/>
                  </a:ext>
                </a:extLst>
              </p:cNvPr>
              <p:cNvSpPr txBox="1"/>
              <p:nvPr/>
            </p:nvSpPr>
            <p:spPr>
              <a:xfrm>
                <a:off x="3959542" y="3779837"/>
                <a:ext cx="3434714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section</a:t>
                </a:r>
                <a:r>
                  <a:rPr lang="es-ES" sz="1600" dirty="0"/>
                  <a:t>&gt;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6214D47F-E237-30BF-431C-B5C1308141B0}"/>
                </a:ext>
              </a:extLst>
            </p:cNvPr>
            <p:cNvGrpSpPr/>
            <p:nvPr/>
          </p:nvGrpSpPr>
          <p:grpSpPr>
            <a:xfrm>
              <a:off x="3219449" y="5504962"/>
              <a:ext cx="3981451" cy="369333"/>
              <a:chOff x="3686174" y="3779836"/>
              <a:chExt cx="3981451" cy="369333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0104E9E0-986D-9095-6F1F-91A0D687566B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1446FDB-DA76-C8A1-A23F-D3112EE07420}"/>
                  </a:ext>
                </a:extLst>
              </p:cNvPr>
              <p:cNvSpPr txBox="1"/>
              <p:nvPr/>
            </p:nvSpPr>
            <p:spPr>
              <a:xfrm>
                <a:off x="3959543" y="3779837"/>
                <a:ext cx="3434712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section</a:t>
                </a:r>
                <a:r>
                  <a:rPr lang="es-ES" sz="1600" dirty="0"/>
                  <a:t>&gt;</a:t>
                </a:r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11E4DF0-CC80-C75A-36DE-2ECFB04F5EA1}"/>
                </a:ext>
              </a:extLst>
            </p:cNvPr>
            <p:cNvGrpSpPr/>
            <p:nvPr/>
          </p:nvGrpSpPr>
          <p:grpSpPr>
            <a:xfrm>
              <a:off x="3219449" y="5966100"/>
              <a:ext cx="3981451" cy="847826"/>
              <a:chOff x="3686174" y="3779836"/>
              <a:chExt cx="3981451" cy="369333"/>
            </a:xfrm>
          </p:grpSpPr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596B2CD9-F62E-015C-9BF0-BAD1DB6B337F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0872939-4C64-73C7-DF85-84EEEC76E410}"/>
                  </a:ext>
                </a:extLst>
              </p:cNvPr>
              <p:cNvSpPr txBox="1"/>
              <p:nvPr/>
            </p:nvSpPr>
            <p:spPr>
              <a:xfrm>
                <a:off x="3959543" y="3779837"/>
                <a:ext cx="3434712" cy="157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section</a:t>
                </a:r>
                <a:r>
                  <a:rPr lang="es-ES" sz="1600" dirty="0"/>
                  <a:t>&gt;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BB76034-465C-CB66-6D3F-D5FFF430066F}"/>
                </a:ext>
              </a:extLst>
            </p:cNvPr>
            <p:cNvGrpSpPr/>
            <p:nvPr/>
          </p:nvGrpSpPr>
          <p:grpSpPr>
            <a:xfrm>
              <a:off x="3314698" y="6336486"/>
              <a:ext cx="1835139" cy="369333"/>
              <a:chOff x="3686174" y="3779836"/>
              <a:chExt cx="3981451" cy="369333"/>
            </a:xfrm>
          </p:grpSpPr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7993CDB-35B6-CE8B-E85E-6AB932E8941D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rgbClr val="CCEC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81F4982-3003-9FA4-CB72-3E5F70417BB9}"/>
                  </a:ext>
                </a:extLst>
              </p:cNvPr>
              <p:cNvSpPr txBox="1"/>
              <p:nvPr/>
            </p:nvSpPr>
            <p:spPr>
              <a:xfrm>
                <a:off x="3755096" y="3779837"/>
                <a:ext cx="3891863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article</a:t>
                </a:r>
                <a:r>
                  <a:rPr lang="es-ES" sz="1600" dirty="0"/>
                  <a:t>&gt;</a:t>
                </a:r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1FFBD3E5-5DC3-C73D-6C65-0B900758472F}"/>
                </a:ext>
              </a:extLst>
            </p:cNvPr>
            <p:cNvGrpSpPr/>
            <p:nvPr/>
          </p:nvGrpSpPr>
          <p:grpSpPr>
            <a:xfrm>
              <a:off x="5245086" y="6336486"/>
              <a:ext cx="1835139" cy="369333"/>
              <a:chOff x="3686174" y="3779836"/>
              <a:chExt cx="3981451" cy="369333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73CB44B0-9FEF-4346-D1D0-CEE30B9A7DB7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rgbClr val="CCEC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E43199A3-6909-5E3D-A5D5-BF038CAB1ACF}"/>
                  </a:ext>
                </a:extLst>
              </p:cNvPr>
              <p:cNvSpPr txBox="1"/>
              <p:nvPr/>
            </p:nvSpPr>
            <p:spPr>
              <a:xfrm>
                <a:off x="3734429" y="3779837"/>
                <a:ext cx="3933193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article</a:t>
                </a:r>
                <a:r>
                  <a:rPr lang="es-ES" sz="1600" dirty="0"/>
                  <a:t>&gt;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58AF851-2EB0-7D3B-C1DC-4AB634EED527}"/>
                </a:ext>
              </a:extLst>
            </p:cNvPr>
            <p:cNvSpPr txBox="1"/>
            <p:nvPr/>
          </p:nvSpPr>
          <p:spPr>
            <a:xfrm>
              <a:off x="4990480" y="6969376"/>
              <a:ext cx="1620490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footer</a:t>
              </a:r>
              <a:r>
                <a:rPr lang="es-ES" dirty="0"/>
                <a:t>&gt;</a:t>
              </a:r>
            </a:p>
          </p:txBody>
        </p:sp>
      </p:grpSp>
      <p:grpSp>
        <p:nvGrpSpPr>
          <p:cNvPr id="1051" name="Grupo 1050">
            <a:extLst>
              <a:ext uri="{FF2B5EF4-FFF2-40B4-BE49-F238E27FC236}">
                <a16:creationId xmlns:a16="http://schemas.microsoft.com/office/drawing/2014/main" id="{05027BB3-AE8B-964F-1C85-625BD0D63289}"/>
              </a:ext>
            </a:extLst>
          </p:cNvPr>
          <p:cNvGrpSpPr/>
          <p:nvPr/>
        </p:nvGrpSpPr>
        <p:grpSpPr>
          <a:xfrm>
            <a:off x="6921532" y="3894413"/>
            <a:ext cx="5191125" cy="3449400"/>
            <a:chOff x="3028950" y="3680202"/>
            <a:chExt cx="5543550" cy="3683580"/>
          </a:xfrm>
        </p:grpSpPr>
        <p:sp>
          <p:nvSpPr>
            <p:cNvPr id="1052" name="Rectángulo 1051">
              <a:extLst>
                <a:ext uri="{FF2B5EF4-FFF2-40B4-BE49-F238E27FC236}">
                  <a16:creationId xmlns:a16="http://schemas.microsoft.com/office/drawing/2014/main" id="{A0EBEB9D-5133-9E86-94D6-6241A7E73DEF}"/>
                </a:ext>
              </a:extLst>
            </p:cNvPr>
            <p:cNvSpPr/>
            <p:nvPr/>
          </p:nvSpPr>
          <p:spPr>
            <a:xfrm>
              <a:off x="3028950" y="3680202"/>
              <a:ext cx="5543550" cy="3669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3" name="Rectángulo 1052">
              <a:extLst>
                <a:ext uri="{FF2B5EF4-FFF2-40B4-BE49-F238E27FC236}">
                  <a16:creationId xmlns:a16="http://schemas.microsoft.com/office/drawing/2014/main" id="{C07462E9-2483-0961-EED9-15F7A105939F}"/>
                </a:ext>
              </a:extLst>
            </p:cNvPr>
            <p:cNvSpPr/>
            <p:nvPr/>
          </p:nvSpPr>
          <p:spPr>
            <a:xfrm>
              <a:off x="3124200" y="3807637"/>
              <a:ext cx="5353050" cy="438150"/>
            </a:xfrm>
            <a:prstGeom prst="rect">
              <a:avLst/>
            </a:prstGeom>
            <a:solidFill>
              <a:srgbClr val="F8D4E7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4" name="CuadroTexto 1053">
              <a:extLst>
                <a:ext uri="{FF2B5EF4-FFF2-40B4-BE49-F238E27FC236}">
                  <a16:creationId xmlns:a16="http://schemas.microsoft.com/office/drawing/2014/main" id="{96B2A87C-9825-3DFA-12BF-F530AB45D9A7}"/>
                </a:ext>
              </a:extLst>
            </p:cNvPr>
            <p:cNvSpPr txBox="1"/>
            <p:nvPr/>
          </p:nvSpPr>
          <p:spPr>
            <a:xfrm>
              <a:off x="4278226" y="3822017"/>
              <a:ext cx="2987473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div</a:t>
              </a:r>
              <a:r>
                <a:rPr lang="es-ES" dirty="0"/>
                <a:t> </a:t>
              </a:r>
              <a:r>
                <a:rPr lang="es-ES" dirty="0">
                  <a:solidFill>
                    <a:srgbClr val="FF0000"/>
                  </a:solidFill>
                </a:rPr>
                <a:t>id</a:t>
              </a:r>
              <a:r>
                <a:rPr lang="es-ES" dirty="0"/>
                <a:t>="cabecera"&gt;</a:t>
              </a:r>
            </a:p>
          </p:txBody>
        </p:sp>
        <p:sp>
          <p:nvSpPr>
            <p:cNvPr id="1055" name="Rectángulo 1054">
              <a:extLst>
                <a:ext uri="{FF2B5EF4-FFF2-40B4-BE49-F238E27FC236}">
                  <a16:creationId xmlns:a16="http://schemas.microsoft.com/office/drawing/2014/main" id="{C2C04714-3ED9-3FF2-E487-5384EDDC0F71}"/>
                </a:ext>
              </a:extLst>
            </p:cNvPr>
            <p:cNvSpPr/>
            <p:nvPr/>
          </p:nvSpPr>
          <p:spPr>
            <a:xfrm>
              <a:off x="3124200" y="4351887"/>
              <a:ext cx="5353050" cy="299864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6" name="CuadroTexto 1055">
              <a:extLst>
                <a:ext uri="{FF2B5EF4-FFF2-40B4-BE49-F238E27FC236}">
                  <a16:creationId xmlns:a16="http://schemas.microsoft.com/office/drawing/2014/main" id="{71362127-4FC5-59F3-FF87-4A631E5DC172}"/>
                </a:ext>
              </a:extLst>
            </p:cNvPr>
            <p:cNvSpPr txBox="1"/>
            <p:nvPr/>
          </p:nvSpPr>
          <p:spPr>
            <a:xfrm>
              <a:off x="3777419" y="4310190"/>
              <a:ext cx="4046613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div</a:t>
              </a:r>
              <a:r>
                <a:rPr lang="es-ES" dirty="0"/>
                <a:t> </a:t>
              </a:r>
              <a:r>
                <a:rPr lang="es-ES" dirty="0">
                  <a:solidFill>
                    <a:srgbClr val="FF0000"/>
                  </a:solidFill>
                </a:rPr>
                <a:t>id</a:t>
              </a:r>
              <a:r>
                <a:rPr lang="es-ES" dirty="0"/>
                <a:t>="naveg1"&gt;</a:t>
              </a:r>
            </a:p>
          </p:txBody>
        </p:sp>
        <p:sp>
          <p:nvSpPr>
            <p:cNvPr id="1057" name="Rectángulo 1056">
              <a:extLst>
                <a:ext uri="{FF2B5EF4-FFF2-40B4-BE49-F238E27FC236}">
                  <a16:creationId xmlns:a16="http://schemas.microsoft.com/office/drawing/2014/main" id="{09564A93-7CB9-B11F-31B8-4F92A7580DF7}"/>
                </a:ext>
              </a:extLst>
            </p:cNvPr>
            <p:cNvSpPr/>
            <p:nvPr/>
          </p:nvSpPr>
          <p:spPr>
            <a:xfrm>
              <a:off x="3124200" y="4743556"/>
              <a:ext cx="4181475" cy="21560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8" name="CuadroTexto 1057">
              <a:extLst>
                <a:ext uri="{FF2B5EF4-FFF2-40B4-BE49-F238E27FC236}">
                  <a16:creationId xmlns:a16="http://schemas.microsoft.com/office/drawing/2014/main" id="{3542AE96-6465-66EB-ACDD-49781141217F}"/>
                </a:ext>
              </a:extLst>
            </p:cNvPr>
            <p:cNvSpPr txBox="1"/>
            <p:nvPr/>
          </p:nvSpPr>
          <p:spPr>
            <a:xfrm>
              <a:off x="3142253" y="4716433"/>
              <a:ext cx="4135844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div</a:t>
              </a:r>
              <a:r>
                <a:rPr lang="es-ES" dirty="0"/>
                <a:t> </a:t>
              </a:r>
              <a:r>
                <a:rPr lang="es-ES" dirty="0" err="1">
                  <a:solidFill>
                    <a:srgbClr val="FF0000"/>
                  </a:solidFill>
                </a:rPr>
                <a:t>class</a:t>
              </a:r>
              <a:r>
                <a:rPr lang="es-ES" dirty="0"/>
                <a:t>="</a:t>
              </a:r>
              <a:r>
                <a:rPr lang="es-ES" dirty="0" err="1"/>
                <a:t>seccion_principal</a:t>
              </a:r>
              <a:r>
                <a:rPr lang="es-ES" dirty="0"/>
                <a:t>"&gt;</a:t>
              </a:r>
            </a:p>
          </p:txBody>
        </p:sp>
        <p:sp>
          <p:nvSpPr>
            <p:cNvPr id="1059" name="Rectángulo 1058">
              <a:extLst>
                <a:ext uri="{FF2B5EF4-FFF2-40B4-BE49-F238E27FC236}">
                  <a16:creationId xmlns:a16="http://schemas.microsoft.com/office/drawing/2014/main" id="{1098DDB6-CEA7-BA07-A9F2-B2E300B8A568}"/>
                </a:ext>
              </a:extLst>
            </p:cNvPr>
            <p:cNvSpPr/>
            <p:nvPr/>
          </p:nvSpPr>
          <p:spPr>
            <a:xfrm>
              <a:off x="7400925" y="4743556"/>
              <a:ext cx="1076325" cy="21560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0" name="CuadroTexto 1059">
              <a:extLst>
                <a:ext uri="{FF2B5EF4-FFF2-40B4-BE49-F238E27FC236}">
                  <a16:creationId xmlns:a16="http://schemas.microsoft.com/office/drawing/2014/main" id="{F4F94C14-E7BD-AF4B-DEA7-9105F2D75835}"/>
                </a:ext>
              </a:extLst>
            </p:cNvPr>
            <p:cNvSpPr txBox="1"/>
            <p:nvPr/>
          </p:nvSpPr>
          <p:spPr>
            <a:xfrm>
              <a:off x="7400925" y="5581271"/>
              <a:ext cx="1076326" cy="83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500" dirty="0"/>
                <a:t>&lt;</a:t>
              </a:r>
              <a:r>
                <a:rPr lang="es-ES" sz="1500" dirty="0" err="1"/>
                <a:t>div</a:t>
              </a:r>
              <a:r>
                <a:rPr lang="es-ES" sz="1500" dirty="0"/>
                <a:t> </a:t>
              </a:r>
              <a:r>
                <a:rPr lang="es-ES" sz="1500" dirty="0">
                  <a:solidFill>
                    <a:srgbClr val="FF0000"/>
                  </a:solidFill>
                </a:rPr>
                <a:t>id</a:t>
              </a:r>
              <a:r>
                <a:rPr lang="es-ES" sz="1500" dirty="0"/>
                <a:t>="</a:t>
              </a:r>
              <a:r>
                <a:rPr lang="es-ES" sz="1500" dirty="0" err="1"/>
                <a:t>dere</a:t>
              </a:r>
              <a:r>
                <a:rPr lang="es-ES" sz="1500" dirty="0"/>
                <a:t>"&gt;</a:t>
              </a:r>
            </a:p>
          </p:txBody>
        </p:sp>
        <p:sp>
          <p:nvSpPr>
            <p:cNvPr id="1061" name="Rectángulo 1060">
              <a:extLst>
                <a:ext uri="{FF2B5EF4-FFF2-40B4-BE49-F238E27FC236}">
                  <a16:creationId xmlns:a16="http://schemas.microsoft.com/office/drawing/2014/main" id="{0E0BE316-9A2D-183B-777B-4F10FE7BE123}"/>
                </a:ext>
              </a:extLst>
            </p:cNvPr>
            <p:cNvSpPr/>
            <p:nvPr/>
          </p:nvSpPr>
          <p:spPr>
            <a:xfrm>
              <a:off x="3124200" y="7000613"/>
              <a:ext cx="5353050" cy="299864"/>
            </a:xfrm>
            <a:prstGeom prst="rect">
              <a:avLst/>
            </a:prstGeom>
            <a:solidFill>
              <a:srgbClr val="D88BFF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62" name="Grupo 1061">
              <a:extLst>
                <a:ext uri="{FF2B5EF4-FFF2-40B4-BE49-F238E27FC236}">
                  <a16:creationId xmlns:a16="http://schemas.microsoft.com/office/drawing/2014/main" id="{AD3A066F-31FF-3A24-7BE0-D806E7BDFF3D}"/>
                </a:ext>
              </a:extLst>
            </p:cNvPr>
            <p:cNvGrpSpPr/>
            <p:nvPr/>
          </p:nvGrpSpPr>
          <p:grpSpPr>
            <a:xfrm>
              <a:off x="3219449" y="5069262"/>
              <a:ext cx="3981451" cy="369333"/>
              <a:chOff x="3686174" y="3779836"/>
              <a:chExt cx="3981451" cy="369333"/>
            </a:xfrm>
          </p:grpSpPr>
          <p:sp>
            <p:nvSpPr>
              <p:cNvPr id="1076" name="Rectángulo 1075">
                <a:extLst>
                  <a:ext uri="{FF2B5EF4-FFF2-40B4-BE49-F238E27FC236}">
                    <a16:creationId xmlns:a16="http://schemas.microsoft.com/office/drawing/2014/main" id="{4C44D234-3F37-68B9-F160-707ACEA2C3ED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7" name="CuadroTexto 1076">
                <a:extLst>
                  <a:ext uri="{FF2B5EF4-FFF2-40B4-BE49-F238E27FC236}">
                    <a16:creationId xmlns:a16="http://schemas.microsoft.com/office/drawing/2014/main" id="{F8EE6A77-57A8-FE27-51E5-E238887DE9B0}"/>
                  </a:ext>
                </a:extLst>
              </p:cNvPr>
              <p:cNvSpPr txBox="1"/>
              <p:nvPr/>
            </p:nvSpPr>
            <p:spPr>
              <a:xfrm>
                <a:off x="3959542" y="3779837"/>
                <a:ext cx="3434714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div</a:t>
                </a:r>
                <a:r>
                  <a:rPr lang="es-ES" sz="1600" dirty="0"/>
                  <a:t> </a:t>
                </a:r>
                <a:r>
                  <a:rPr lang="es-ES" sz="1600" dirty="0" err="1">
                    <a:solidFill>
                      <a:srgbClr val="FF0000"/>
                    </a:solidFill>
                  </a:rPr>
                  <a:t>class</a:t>
                </a:r>
                <a:r>
                  <a:rPr lang="es-ES" sz="1600" dirty="0"/>
                  <a:t>="</a:t>
                </a:r>
                <a:r>
                  <a:rPr lang="es-ES" sz="1600" dirty="0" err="1"/>
                  <a:t>seccion_secundaria</a:t>
                </a:r>
                <a:r>
                  <a:rPr lang="es-ES" sz="1600" dirty="0"/>
                  <a:t>"&gt;</a:t>
                </a:r>
              </a:p>
            </p:txBody>
          </p:sp>
        </p:grpSp>
        <p:grpSp>
          <p:nvGrpSpPr>
            <p:cNvPr id="1063" name="Grupo 1062">
              <a:extLst>
                <a:ext uri="{FF2B5EF4-FFF2-40B4-BE49-F238E27FC236}">
                  <a16:creationId xmlns:a16="http://schemas.microsoft.com/office/drawing/2014/main" id="{1D27B834-1109-45FD-3BBC-FD34740B8182}"/>
                </a:ext>
              </a:extLst>
            </p:cNvPr>
            <p:cNvGrpSpPr/>
            <p:nvPr/>
          </p:nvGrpSpPr>
          <p:grpSpPr>
            <a:xfrm>
              <a:off x="3219449" y="5504962"/>
              <a:ext cx="3981451" cy="369333"/>
              <a:chOff x="3686174" y="3779836"/>
              <a:chExt cx="3981451" cy="369333"/>
            </a:xfrm>
          </p:grpSpPr>
          <p:sp>
            <p:nvSpPr>
              <p:cNvPr id="1074" name="Rectángulo 1073">
                <a:extLst>
                  <a:ext uri="{FF2B5EF4-FFF2-40B4-BE49-F238E27FC236}">
                    <a16:creationId xmlns:a16="http://schemas.microsoft.com/office/drawing/2014/main" id="{E3E47C82-5D68-DB8D-F169-CB69CBE9AAFA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5" name="CuadroTexto 1074">
                <a:extLst>
                  <a:ext uri="{FF2B5EF4-FFF2-40B4-BE49-F238E27FC236}">
                    <a16:creationId xmlns:a16="http://schemas.microsoft.com/office/drawing/2014/main" id="{1E1946D9-4890-07EF-D341-12D0D4643201}"/>
                  </a:ext>
                </a:extLst>
              </p:cNvPr>
              <p:cNvSpPr txBox="1"/>
              <p:nvPr/>
            </p:nvSpPr>
            <p:spPr>
              <a:xfrm>
                <a:off x="3959543" y="3779837"/>
                <a:ext cx="3434712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div</a:t>
                </a:r>
                <a:r>
                  <a:rPr lang="es-ES" sz="1600" dirty="0"/>
                  <a:t> </a:t>
                </a:r>
                <a:r>
                  <a:rPr lang="es-ES" sz="1600" dirty="0" err="1">
                    <a:solidFill>
                      <a:srgbClr val="FF0000"/>
                    </a:solidFill>
                  </a:rPr>
                  <a:t>class</a:t>
                </a:r>
                <a:r>
                  <a:rPr lang="es-ES" sz="1600" dirty="0"/>
                  <a:t>="</a:t>
                </a:r>
                <a:r>
                  <a:rPr lang="es-ES" sz="1600" dirty="0" err="1"/>
                  <a:t>seccion_secundaria</a:t>
                </a:r>
                <a:r>
                  <a:rPr lang="es-ES" sz="1600" dirty="0"/>
                  <a:t>"&gt;</a:t>
                </a:r>
              </a:p>
            </p:txBody>
          </p:sp>
        </p:grpSp>
        <p:grpSp>
          <p:nvGrpSpPr>
            <p:cNvPr id="1064" name="Grupo 1063">
              <a:extLst>
                <a:ext uri="{FF2B5EF4-FFF2-40B4-BE49-F238E27FC236}">
                  <a16:creationId xmlns:a16="http://schemas.microsoft.com/office/drawing/2014/main" id="{9F9FA76C-F6D6-EA6A-42CF-1CFE83351E73}"/>
                </a:ext>
              </a:extLst>
            </p:cNvPr>
            <p:cNvGrpSpPr/>
            <p:nvPr/>
          </p:nvGrpSpPr>
          <p:grpSpPr>
            <a:xfrm>
              <a:off x="3219449" y="5966100"/>
              <a:ext cx="3981451" cy="847826"/>
              <a:chOff x="3686174" y="3779836"/>
              <a:chExt cx="3981451" cy="369333"/>
            </a:xfrm>
          </p:grpSpPr>
          <p:sp>
            <p:nvSpPr>
              <p:cNvPr id="1072" name="Rectángulo 1071">
                <a:extLst>
                  <a:ext uri="{FF2B5EF4-FFF2-40B4-BE49-F238E27FC236}">
                    <a16:creationId xmlns:a16="http://schemas.microsoft.com/office/drawing/2014/main" id="{7840B4D5-6EEF-26A7-C79F-6A064C88A22E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3" name="CuadroTexto 1072">
                <a:extLst>
                  <a:ext uri="{FF2B5EF4-FFF2-40B4-BE49-F238E27FC236}">
                    <a16:creationId xmlns:a16="http://schemas.microsoft.com/office/drawing/2014/main" id="{9D0AFE83-85D0-F452-804D-604FED6D61E0}"/>
                  </a:ext>
                </a:extLst>
              </p:cNvPr>
              <p:cNvSpPr txBox="1"/>
              <p:nvPr/>
            </p:nvSpPr>
            <p:spPr>
              <a:xfrm>
                <a:off x="3959543" y="3779837"/>
                <a:ext cx="3434712" cy="157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div</a:t>
                </a:r>
                <a:r>
                  <a:rPr lang="es-ES" sz="1600" dirty="0"/>
                  <a:t> </a:t>
                </a:r>
                <a:r>
                  <a:rPr lang="es-ES" sz="1600" dirty="0" err="1">
                    <a:solidFill>
                      <a:srgbClr val="FF0000"/>
                    </a:solidFill>
                  </a:rPr>
                  <a:t>class</a:t>
                </a:r>
                <a:r>
                  <a:rPr lang="es-ES" sz="1600" dirty="0"/>
                  <a:t>="</a:t>
                </a:r>
                <a:r>
                  <a:rPr lang="es-ES" sz="1600" dirty="0" err="1"/>
                  <a:t>seccion_secundaria</a:t>
                </a:r>
                <a:r>
                  <a:rPr lang="es-ES" sz="1600" dirty="0"/>
                  <a:t>"&gt;</a:t>
                </a:r>
              </a:p>
            </p:txBody>
          </p:sp>
        </p:grpSp>
        <p:grpSp>
          <p:nvGrpSpPr>
            <p:cNvPr id="1065" name="Grupo 1064">
              <a:extLst>
                <a:ext uri="{FF2B5EF4-FFF2-40B4-BE49-F238E27FC236}">
                  <a16:creationId xmlns:a16="http://schemas.microsoft.com/office/drawing/2014/main" id="{A8FBCC2E-86E9-31E6-F694-8D136B716B44}"/>
                </a:ext>
              </a:extLst>
            </p:cNvPr>
            <p:cNvGrpSpPr/>
            <p:nvPr/>
          </p:nvGrpSpPr>
          <p:grpSpPr>
            <a:xfrm>
              <a:off x="3314697" y="6336486"/>
              <a:ext cx="1857383" cy="369333"/>
              <a:chOff x="3686172" y="3779836"/>
              <a:chExt cx="4029711" cy="369333"/>
            </a:xfrm>
          </p:grpSpPr>
          <p:sp>
            <p:nvSpPr>
              <p:cNvPr id="1070" name="Rectángulo 1069">
                <a:extLst>
                  <a:ext uri="{FF2B5EF4-FFF2-40B4-BE49-F238E27FC236}">
                    <a16:creationId xmlns:a16="http://schemas.microsoft.com/office/drawing/2014/main" id="{B5202D23-6193-0631-430A-AD8AFB41B618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rgbClr val="CCEC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1" name="CuadroTexto 1070">
                <a:extLst>
                  <a:ext uri="{FF2B5EF4-FFF2-40B4-BE49-F238E27FC236}">
                    <a16:creationId xmlns:a16="http://schemas.microsoft.com/office/drawing/2014/main" id="{8BE739B8-6B52-2072-F8E8-6FD3BFE36AA7}"/>
                  </a:ext>
                </a:extLst>
              </p:cNvPr>
              <p:cNvSpPr txBox="1"/>
              <p:nvPr/>
            </p:nvSpPr>
            <p:spPr>
              <a:xfrm>
                <a:off x="3686172" y="3779837"/>
                <a:ext cx="4029711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div</a:t>
                </a:r>
                <a:r>
                  <a:rPr lang="es-ES" sz="1600" dirty="0"/>
                  <a:t> </a:t>
                </a:r>
                <a:r>
                  <a:rPr lang="es-ES" sz="1600" dirty="0" err="1">
                    <a:solidFill>
                      <a:srgbClr val="FF0000"/>
                    </a:solidFill>
                  </a:rPr>
                  <a:t>class</a:t>
                </a:r>
                <a:r>
                  <a:rPr lang="es-ES" sz="1600" dirty="0"/>
                  <a:t>="art"&gt;</a:t>
                </a:r>
              </a:p>
            </p:txBody>
          </p:sp>
        </p:grpSp>
        <p:grpSp>
          <p:nvGrpSpPr>
            <p:cNvPr id="1066" name="Grupo 1065">
              <a:extLst>
                <a:ext uri="{FF2B5EF4-FFF2-40B4-BE49-F238E27FC236}">
                  <a16:creationId xmlns:a16="http://schemas.microsoft.com/office/drawing/2014/main" id="{EA52C70B-D0FF-8B56-7332-6B1339DD08A6}"/>
                </a:ext>
              </a:extLst>
            </p:cNvPr>
            <p:cNvGrpSpPr/>
            <p:nvPr/>
          </p:nvGrpSpPr>
          <p:grpSpPr>
            <a:xfrm>
              <a:off x="5245086" y="6336486"/>
              <a:ext cx="1835139" cy="369333"/>
              <a:chOff x="3686174" y="3779836"/>
              <a:chExt cx="3981451" cy="369333"/>
            </a:xfrm>
          </p:grpSpPr>
          <p:sp>
            <p:nvSpPr>
              <p:cNvPr id="1068" name="Rectángulo 1067">
                <a:extLst>
                  <a:ext uri="{FF2B5EF4-FFF2-40B4-BE49-F238E27FC236}">
                    <a16:creationId xmlns:a16="http://schemas.microsoft.com/office/drawing/2014/main" id="{C175EA3E-AF04-E089-7162-A0B6FE4293EC}"/>
                  </a:ext>
                </a:extLst>
              </p:cNvPr>
              <p:cNvSpPr/>
              <p:nvPr/>
            </p:nvSpPr>
            <p:spPr>
              <a:xfrm>
                <a:off x="3686174" y="3779836"/>
                <a:ext cx="3981451" cy="369333"/>
              </a:xfrm>
              <a:prstGeom prst="rect">
                <a:avLst/>
              </a:prstGeom>
              <a:solidFill>
                <a:srgbClr val="CCECFF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9" name="CuadroTexto 1068">
                <a:extLst>
                  <a:ext uri="{FF2B5EF4-FFF2-40B4-BE49-F238E27FC236}">
                    <a16:creationId xmlns:a16="http://schemas.microsoft.com/office/drawing/2014/main" id="{D6F7635A-46B2-4D41-AD7B-A03E4E514637}"/>
                  </a:ext>
                </a:extLst>
              </p:cNvPr>
              <p:cNvSpPr txBox="1"/>
              <p:nvPr/>
            </p:nvSpPr>
            <p:spPr>
              <a:xfrm>
                <a:off x="3734429" y="3779837"/>
                <a:ext cx="3933193" cy="36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/>
                  <a:t>&lt;</a:t>
                </a:r>
                <a:r>
                  <a:rPr lang="es-ES" sz="1600" dirty="0" err="1"/>
                  <a:t>div</a:t>
                </a:r>
                <a:r>
                  <a:rPr lang="es-ES" sz="1600" dirty="0"/>
                  <a:t> </a:t>
                </a:r>
                <a:r>
                  <a:rPr lang="es-ES" sz="1600" dirty="0" err="1">
                    <a:solidFill>
                      <a:srgbClr val="FF0000"/>
                    </a:solidFill>
                  </a:rPr>
                  <a:t>class</a:t>
                </a:r>
                <a:r>
                  <a:rPr lang="es-ES" sz="1600" dirty="0"/>
                  <a:t>="art"&gt;</a:t>
                </a:r>
              </a:p>
            </p:txBody>
          </p:sp>
        </p:grpSp>
        <p:sp>
          <p:nvSpPr>
            <p:cNvPr id="1067" name="CuadroTexto 1066">
              <a:extLst>
                <a:ext uri="{FF2B5EF4-FFF2-40B4-BE49-F238E27FC236}">
                  <a16:creationId xmlns:a16="http://schemas.microsoft.com/office/drawing/2014/main" id="{DDDD7CFF-52AA-E5F0-C59E-24B7A005176F}"/>
                </a:ext>
              </a:extLst>
            </p:cNvPr>
            <p:cNvSpPr txBox="1"/>
            <p:nvPr/>
          </p:nvSpPr>
          <p:spPr>
            <a:xfrm>
              <a:off x="4278227" y="6969376"/>
              <a:ext cx="3044996" cy="39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&lt;</a:t>
              </a:r>
              <a:r>
                <a:rPr lang="es-ES" dirty="0" err="1"/>
                <a:t>div</a:t>
              </a:r>
              <a:r>
                <a:rPr lang="es-ES" dirty="0"/>
                <a:t> </a:t>
              </a:r>
              <a:r>
                <a:rPr lang="es-ES" dirty="0">
                  <a:solidFill>
                    <a:srgbClr val="FF0000"/>
                  </a:solidFill>
                </a:rPr>
                <a:t>id</a:t>
              </a:r>
              <a:r>
                <a:rPr lang="es-ES" dirty="0"/>
                <a:t>="pie"&gt;</a:t>
              </a:r>
            </a:p>
          </p:txBody>
        </p:sp>
      </p:grpSp>
      <p:sp>
        <p:nvSpPr>
          <p:cNvPr id="1078" name="Título 1">
            <a:extLst>
              <a:ext uri="{FF2B5EF4-FFF2-40B4-BE49-F238E27FC236}">
                <a16:creationId xmlns:a16="http://schemas.microsoft.com/office/drawing/2014/main" id="{1E619AB2-F6B4-14D7-2675-2A8B02AE3CFC}"/>
              </a:ext>
            </a:extLst>
          </p:cNvPr>
          <p:cNvSpPr txBox="1">
            <a:spLocks/>
          </p:cNvSpPr>
          <p:nvPr/>
        </p:nvSpPr>
        <p:spPr>
          <a:xfrm>
            <a:off x="90103" y="5273031"/>
            <a:ext cx="122011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dirty="0">
                <a:solidFill>
                  <a:srgbClr val="C00000"/>
                </a:solidFill>
              </a:rPr>
              <a:t>HTML</a:t>
            </a:r>
          </a:p>
          <a:p>
            <a:pPr algn="ctr"/>
            <a:r>
              <a:rPr lang="es-ES" sz="28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079" name="Título 1">
            <a:extLst>
              <a:ext uri="{FF2B5EF4-FFF2-40B4-BE49-F238E27FC236}">
                <a16:creationId xmlns:a16="http://schemas.microsoft.com/office/drawing/2014/main" id="{B8016593-058C-A3BB-8277-2EE27F3FF842}"/>
              </a:ext>
            </a:extLst>
          </p:cNvPr>
          <p:cNvSpPr txBox="1">
            <a:spLocks/>
          </p:cNvSpPr>
          <p:nvPr/>
        </p:nvSpPr>
        <p:spPr>
          <a:xfrm>
            <a:off x="12129562" y="5224567"/>
            <a:ext cx="122011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dirty="0">
                <a:solidFill>
                  <a:srgbClr val="C00000"/>
                </a:solidFill>
              </a:rPr>
              <a:t>HTML</a:t>
            </a:r>
          </a:p>
          <a:p>
            <a:pPr algn="ctr"/>
            <a:r>
              <a:rPr lang="es-ES" sz="2800" dirty="0">
                <a:solidFill>
                  <a:srgbClr val="C00000"/>
                </a:solidFill>
              </a:rPr>
              <a:t>4</a:t>
            </a:r>
          </a:p>
        </p:txBody>
      </p:sp>
      <p:pic>
        <p:nvPicPr>
          <p:cNvPr id="1080" name="Picture 4" descr="Actividad 2° Ronda Semifinal | El Rey León .vs. Mulán &amp; Las Locuras del  Emperador vs. Toy Story | Café Shibe">
            <a:extLst>
              <a:ext uri="{FF2B5EF4-FFF2-40B4-BE49-F238E27FC236}">
                <a16:creationId xmlns:a16="http://schemas.microsoft.com/office/drawing/2014/main" id="{DC2AF484-0EC0-446F-E513-DA779CAE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73" y="4637732"/>
            <a:ext cx="1009225" cy="19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58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094" y="6578699"/>
            <a:ext cx="753274" cy="402483"/>
          </a:xfrm>
        </p:spPr>
        <p:txBody>
          <a:bodyPr/>
          <a:lstStyle/>
          <a:p>
            <a:pPr lvl="0"/>
            <a:fld id="{FC2AEE2B-0E17-4007-BE09-ECDE1F1FB5D0}" type="slidenum">
              <a:rPr lang="es-ES" smtClean="0"/>
              <a:t>84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2BA3-3E78-4330-9339-DFFBF0CCE5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3560" y="1568457"/>
            <a:ext cx="7216595" cy="57808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3200" b="1" dirty="0"/>
              <a:t>Para consultar y ampliar</a:t>
            </a:r>
          </a:p>
          <a:p>
            <a:pPr algn="just"/>
            <a:r>
              <a:rPr lang="es-ES" sz="2400" dirty="0">
                <a:hlinkClick r:id="rId3"/>
              </a:rPr>
              <a:t>W3Schools</a:t>
            </a:r>
            <a:r>
              <a:rPr lang="es-ES" sz="2400" dirty="0"/>
              <a:t> es una web gratuita para aprender distintas tecnologías que destaca por su enfoque </a:t>
            </a:r>
            <a:r>
              <a:rPr lang="es-ES" sz="2400" b="1" dirty="0"/>
              <a:t>“Inténtalo tú mismo”</a:t>
            </a:r>
            <a:r>
              <a:rPr lang="es-ES" sz="2400" dirty="0"/>
              <a:t> que permite hacer pruebas de código y comprobar cómo se vería en un navegador web, sin tener que salir del sitio web.</a:t>
            </a:r>
          </a:p>
          <a:p>
            <a:pPr lvl="0" algn="just"/>
            <a:r>
              <a:rPr lang="es-ES" sz="2400" dirty="0"/>
              <a:t>Puedes cambiar el idioma con el icono del "mundo"</a:t>
            </a:r>
          </a:p>
          <a:p>
            <a:pPr lvl="0" algn="just"/>
            <a:endParaRPr lang="es-ES" sz="2400" dirty="0"/>
          </a:p>
          <a:p>
            <a:pPr lvl="0" algn="just"/>
            <a:r>
              <a:rPr lang="es-ES" sz="2400" dirty="0"/>
              <a:t>La siguiente </a:t>
            </a:r>
            <a:r>
              <a:rPr lang="es-ES" sz="2400" b="1" dirty="0"/>
              <a:t>lista de reproducción </a:t>
            </a:r>
            <a:r>
              <a:rPr lang="es-ES" sz="2400" dirty="0"/>
              <a:t>se ajusta bastante a lo que hemos tratado en esta unidad.</a:t>
            </a:r>
          </a:p>
          <a:p>
            <a:pPr lvl="0"/>
            <a:endParaRPr lang="es-ES" sz="2580" dirty="0"/>
          </a:p>
          <a:p>
            <a:pPr lvl="0"/>
            <a:endParaRPr lang="es-ES" sz="258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  <a:p>
            <a:pPr lvl="0"/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3888D0-4C98-6F53-0D01-1223D7326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627" y="2352307"/>
            <a:ext cx="5459566" cy="2578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B4C7489-CBFC-A394-9809-C1D4C80F0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525" y="5050381"/>
            <a:ext cx="2886075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59AF98-EDE4-60B9-77AD-9C3083C30303}"/>
              </a:ext>
            </a:extLst>
          </p:cNvPr>
          <p:cNvSpPr txBox="1"/>
          <p:nvPr/>
        </p:nvSpPr>
        <p:spPr>
          <a:xfrm>
            <a:off x="1855680" y="6669850"/>
            <a:ext cx="655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https://www.youtube.com/playlist?list=PL6687DA6587163587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FCD153-3199-C6FB-7434-3A26AE7FF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457" y="5378149"/>
            <a:ext cx="3042770" cy="1709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2672147-E1CB-2507-F891-CB20B613160F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5. Trabajando con HTML 5</a:t>
            </a:r>
          </a:p>
        </p:txBody>
      </p:sp>
    </p:spTree>
    <p:extLst>
      <p:ext uri="{BB962C8B-B14F-4D97-AF65-F5344CB8AC3E}">
        <p14:creationId xmlns:p14="http://schemas.microsoft.com/office/powerpoint/2010/main" val="396330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D613407-B957-AE27-645B-FCBEF7429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36" y="1508482"/>
            <a:ext cx="9667874" cy="4752975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B6B2F8BA-27C3-439E-99BB-9A6CCF2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2AEE2B-0E17-4007-BE09-ECDE1F1FB5D0}" type="slidenum">
              <a:rPr lang="es-ES" smtClean="0"/>
              <a:t>9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32D6024-6E3E-0026-B88E-86F7837F940A}"/>
              </a:ext>
            </a:extLst>
          </p:cNvPr>
          <p:cNvSpPr txBox="1">
            <a:spLocks/>
          </p:cNvSpPr>
          <p:nvPr/>
        </p:nvSpPr>
        <p:spPr>
          <a:xfrm>
            <a:off x="228600" y="210344"/>
            <a:ext cx="9359900" cy="90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UD 7 –HTML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3. Versiones de HTML y de XHTML</a:t>
            </a:r>
          </a:p>
        </p:txBody>
      </p:sp>
    </p:spTree>
    <p:extLst>
      <p:ext uri="{BB962C8B-B14F-4D97-AF65-F5344CB8AC3E}">
        <p14:creationId xmlns:p14="http://schemas.microsoft.com/office/powerpoint/2010/main" val="2626093842"/>
      </p:ext>
    </p:extLst>
  </p:cSld>
  <p:clrMapOvr>
    <a:masterClrMapping/>
  </p:clrMapOvr>
</p:sld>
</file>

<file path=ppt/theme/theme1.xml><?xml version="1.0" encoding="utf-8"?>
<a:theme xmlns:a="http://schemas.openxmlformats.org/drawingml/2006/main" name="1_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10049</TotalTime>
  <Words>10858</Words>
  <Application>Microsoft Office PowerPoint</Application>
  <PresentationFormat>Personalizado</PresentationFormat>
  <Paragraphs>1655</Paragraphs>
  <Slides>84</Slides>
  <Notes>84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84</vt:i4>
      </vt:variant>
    </vt:vector>
  </HeadingPairs>
  <TitlesOfParts>
    <vt:vector size="99" baseType="lpstr">
      <vt:lpstr>Adobe Fan Heiti Std B</vt:lpstr>
      <vt:lpstr>Adobe Gothic Std B</vt:lpstr>
      <vt:lpstr>Arial</vt:lpstr>
      <vt:lpstr>Calibri</vt:lpstr>
      <vt:lpstr>Consolas</vt:lpstr>
      <vt:lpstr>Source Sans Pro</vt:lpstr>
      <vt:lpstr>Source Sans Pro Black</vt:lpstr>
      <vt:lpstr>Times New Roman</vt:lpstr>
      <vt:lpstr>Trebuchet MS</vt:lpstr>
      <vt:lpstr>Wingdings</vt:lpstr>
      <vt:lpstr>Wingdings 3</vt:lpstr>
      <vt:lpstr>1_Faceta</vt:lpstr>
      <vt:lpstr>Faceta</vt:lpstr>
      <vt:lpstr>Worksheet</vt:lpstr>
      <vt:lpstr>Objeto empaquetador del shell</vt:lpstr>
      <vt:lpstr>UD7 – HTML</vt:lpstr>
      <vt:lpstr>UD 7 – HTML Índice de 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UD2 – LENGUAJES DE MARCAS DE LA WEB. HTML Y XHTML</dc:title>
  <dc:creator>Enrique Royo</dc:creator>
  <cp:lastModifiedBy>Raúl Gil Sarmiento</cp:lastModifiedBy>
  <cp:revision>328</cp:revision>
  <dcterms:created xsi:type="dcterms:W3CDTF">2020-09-27T15:48:15Z</dcterms:created>
  <dcterms:modified xsi:type="dcterms:W3CDTF">2024-02-29T05:47:01Z</dcterms:modified>
</cp:coreProperties>
</file>